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3"/>
  </p:notesMasterIdLst>
  <p:sldIdLst>
    <p:sldId id="257" r:id="rId2"/>
    <p:sldId id="315" r:id="rId3"/>
    <p:sldId id="313" r:id="rId4"/>
    <p:sldId id="258" r:id="rId5"/>
    <p:sldId id="259" r:id="rId6"/>
    <p:sldId id="262" r:id="rId7"/>
    <p:sldId id="301" r:id="rId8"/>
    <p:sldId id="302" r:id="rId9"/>
    <p:sldId id="303" r:id="rId10"/>
    <p:sldId id="305" r:id="rId11"/>
    <p:sldId id="309" r:id="rId12"/>
    <p:sldId id="310" r:id="rId13"/>
    <p:sldId id="311" r:id="rId14"/>
    <p:sldId id="261" r:id="rId15"/>
    <p:sldId id="263" r:id="rId16"/>
    <p:sldId id="264" r:id="rId17"/>
    <p:sldId id="266" r:id="rId18"/>
    <p:sldId id="267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70" r:id="rId29"/>
    <p:sldId id="271" r:id="rId30"/>
    <p:sldId id="272" r:id="rId31"/>
    <p:sldId id="296" r:id="rId32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6600"/>
    <a:srgbClr val="008000"/>
    <a:srgbClr val="0066FF"/>
    <a:srgbClr val="993366"/>
    <a:srgbClr val="B7D3C8"/>
    <a:srgbClr val="003300"/>
    <a:srgbClr val="CC00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81" autoAdjust="0"/>
  </p:normalViewPr>
  <p:slideViewPr>
    <p:cSldViewPr>
      <p:cViewPr varScale="1">
        <p:scale>
          <a:sx n="78" d="100"/>
          <a:sy n="78" d="100"/>
        </p:scale>
        <p:origin x="-264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3" d="100"/>
        <a:sy n="8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A9E6D-0146-41A5-91DD-D0228AD35D72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A0473-32D1-4D1C-9B66-1A11A36F8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350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9pPr>
          </a:lstStyle>
          <a:p>
            <a:pPr eaLnBrk="1" hangingPunct="1"/>
            <a:fld id="{90FA91D8-A2A4-45D6-8F84-E7E6E63ED3E1}" type="slidenum">
              <a:rPr lang="ru-RU"/>
              <a:pPr eaLnBrk="1" hangingPunct="1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0F017-DCC9-4C49-A41B-4FC77126440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96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A0473-32D1-4D1C-9B66-1A11A36F897B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26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49F8-F331-4E11-8338-DE2E43DA0570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E891-3F29-40C9-8C09-A02DA22A1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990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49F8-F331-4E11-8338-DE2E43DA0570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E891-3F29-40C9-8C09-A02DA22A1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901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49F8-F331-4E11-8338-DE2E43DA0570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E891-3F29-40C9-8C09-A02DA22A1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4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49F8-F331-4E11-8338-DE2E43DA0570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E891-3F29-40C9-8C09-A02DA22A1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796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49F8-F331-4E11-8338-DE2E43DA0570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E891-3F29-40C9-8C09-A02DA22A1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331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49F8-F331-4E11-8338-DE2E43DA0570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E891-3F29-40C9-8C09-A02DA22A1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431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49F8-F331-4E11-8338-DE2E43DA0570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E891-3F29-40C9-8C09-A02DA22A1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08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49F8-F331-4E11-8338-DE2E43DA0570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E891-3F29-40C9-8C09-A02DA22A1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86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49F8-F331-4E11-8338-DE2E43DA0570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E891-3F29-40C9-8C09-A02DA22A1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86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49F8-F331-4E11-8338-DE2E43DA0570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E891-3F29-40C9-8C09-A02DA22A1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466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49F8-F331-4E11-8338-DE2E43DA0570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E891-3F29-40C9-8C09-A02DA22A1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390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E49F8-F331-4E11-8338-DE2E43DA0570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5E891-3F29-40C9-8C09-A02DA22A1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795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336704"/>
          </a:xfrm>
          <a:solidFill>
            <a:srgbClr val="B7D3C8"/>
          </a:solidFill>
          <a:ln w="7620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ru-RU" sz="6000" b="1" i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2000" b="1" i="1" dirty="0" smtClean="0">
              <a:solidFill>
                <a:srgbClr val="C0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ПРОФСОЮЗНЫЙ МЕНЕДЖМЕНТ 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3600" b="1" dirty="0" smtClean="0">
              <a:solidFill>
                <a:srgbClr val="C000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КАК СИСТЕМА УПРАВЛЕНИЯ 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3600" b="1" dirty="0" smtClean="0">
              <a:solidFill>
                <a:srgbClr val="C000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ПЕРВИЧНОЙ ОРГАНИЗАЦИЕЙ</a:t>
            </a:r>
          </a:p>
          <a:p>
            <a:pPr marL="0" indent="0" algn="ctr">
              <a:spcBef>
                <a:spcPts val="0"/>
              </a:spcBef>
              <a:buNone/>
            </a:pPr>
            <a:endParaRPr lang="kk-KZ" sz="4600" b="1" dirty="0" smtClean="0">
              <a:solidFill>
                <a:srgbClr val="C000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4725144"/>
            <a:ext cx="7776864" cy="108012"/>
          </a:xfrm>
          <a:prstGeom prst="rect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10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Оформление 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профсоюзных </a:t>
            </a:r>
            <a:r>
              <a:rPr lang="ru-RU" b="1" dirty="0">
                <a:solidFill>
                  <a:srgbClr val="C00000"/>
                </a:solidFill>
              </a:rPr>
              <a:t>документов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 descr="https://upload.wikimedia.org/wikipedia/commons/3/38/Handshak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99665"/>
            <a:ext cx="3384376" cy="213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23928" y="182889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b="1" dirty="0">
                <a:solidFill>
                  <a:srgbClr val="000099"/>
                </a:solidFill>
              </a:rPr>
              <a:t>Оформление профсоюзных документов производится профкомом либо профгруппоргом </a:t>
            </a:r>
            <a:endParaRPr lang="ru-RU" b="1" dirty="0" smtClean="0">
              <a:solidFill>
                <a:srgbClr val="000099"/>
              </a:solidFill>
            </a:endParaRPr>
          </a:p>
          <a:p>
            <a:pPr lvl="0"/>
            <a:r>
              <a:rPr lang="ru-RU" b="1" dirty="0" smtClean="0">
                <a:solidFill>
                  <a:srgbClr val="000099"/>
                </a:solidFill>
              </a:rPr>
              <a:t>в </a:t>
            </a:r>
            <a:r>
              <a:rPr lang="ru-RU" b="1" dirty="0">
                <a:solidFill>
                  <a:srgbClr val="000099"/>
                </a:solidFill>
              </a:rPr>
              <a:t>срок </a:t>
            </a:r>
            <a:r>
              <a:rPr lang="ru-RU" b="1" dirty="0">
                <a:solidFill>
                  <a:srgbClr val="C00000"/>
                </a:solidFill>
              </a:rPr>
              <a:t>не более 5-ти дней </a:t>
            </a:r>
            <a:r>
              <a:rPr lang="ru-RU" b="1" dirty="0">
                <a:solidFill>
                  <a:srgbClr val="000099"/>
                </a:solidFill>
              </a:rPr>
              <a:t>со дня принятия решения о приеме в профсоюз.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044" y="3583222"/>
            <a:ext cx="2424622" cy="1683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642" y="3604960"/>
            <a:ext cx="2348281" cy="1639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4190923"/>
            <a:ext cx="30963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Все записи в профсоюзном билете производятся в полном соответствии с данными журнала учета членов профсоюза данной организации.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067944" y="55172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b="1" dirty="0">
                <a:solidFill>
                  <a:srgbClr val="000099"/>
                </a:solidFill>
              </a:rPr>
              <a:t>На профсоюзном билете </a:t>
            </a:r>
            <a:r>
              <a:rPr lang="ru-RU" b="1" dirty="0" smtClean="0">
                <a:solidFill>
                  <a:srgbClr val="000099"/>
                </a:solidFill>
              </a:rPr>
              <a:t>ставится печать членской организации профсоюза</a:t>
            </a:r>
            <a:r>
              <a:rPr lang="ru-RU" b="1" dirty="0">
                <a:solidFill>
                  <a:srgbClr val="000099"/>
                </a:solidFill>
              </a:rPr>
              <a:t>, либо филиала.</a:t>
            </a:r>
          </a:p>
        </p:txBody>
      </p:sp>
    </p:spTree>
    <p:extLst>
      <p:ext uri="{BB962C8B-B14F-4D97-AF65-F5344CB8AC3E}">
        <p14:creationId xmlns:p14="http://schemas.microsoft.com/office/powerpoint/2010/main" val="1961796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Учет членов профсоюза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700808"/>
            <a:ext cx="882047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200" b="1" dirty="0">
                <a:solidFill>
                  <a:srgbClr val="000099"/>
                </a:solidFill>
              </a:rPr>
              <a:t>Члены профсоюза состоят на учете в профсоюзных организациях по месту  работы (учебы), </a:t>
            </a:r>
            <a:r>
              <a:rPr lang="ru-RU" sz="2200" b="1" dirty="0">
                <a:solidFill>
                  <a:srgbClr val="C00000"/>
                </a:solidFill>
              </a:rPr>
              <a:t>работающие по </a:t>
            </a:r>
            <a:r>
              <a:rPr lang="ru-RU" sz="2200" b="1" dirty="0" smtClean="0">
                <a:solidFill>
                  <a:srgbClr val="C00000"/>
                </a:solidFill>
              </a:rPr>
              <a:t>совместительству, </a:t>
            </a:r>
            <a:r>
              <a:rPr lang="ru-RU" sz="2200" b="1" dirty="0">
                <a:solidFill>
                  <a:srgbClr val="C00000"/>
                </a:solidFill>
              </a:rPr>
              <a:t>подлежат постановке на учет в том случае, если основное место их работы не входит в систему образования и науки.</a:t>
            </a:r>
          </a:p>
          <a:p>
            <a:pPr lvl="0"/>
            <a:r>
              <a:rPr lang="ru-RU" sz="2200" b="1" dirty="0" smtClean="0">
                <a:solidFill>
                  <a:srgbClr val="0000CC"/>
                </a:solidFill>
              </a:rPr>
              <a:t>Члены </a:t>
            </a:r>
            <a:r>
              <a:rPr lang="ru-RU" sz="2200" b="1" dirty="0">
                <a:solidFill>
                  <a:srgbClr val="0000CC"/>
                </a:solidFill>
              </a:rPr>
              <a:t>профсоюза, занятые на сезонных работах, в межсезонный период состоят на учете в профсоюзной организации по месту сезонной работы, если они заключили трудовой договор на следующий сезон. </a:t>
            </a:r>
            <a:endParaRPr lang="ru-RU" sz="2200" b="1" dirty="0" smtClean="0">
              <a:solidFill>
                <a:srgbClr val="0000CC"/>
              </a:solidFill>
            </a:endParaRPr>
          </a:p>
          <a:p>
            <a:pPr lvl="0"/>
            <a:r>
              <a:rPr lang="ru-RU" sz="2200" b="1" dirty="0" smtClean="0">
                <a:solidFill>
                  <a:srgbClr val="0000CC"/>
                </a:solidFill>
              </a:rPr>
              <a:t>За ними сохраняется стаж профсоюзного членства.</a:t>
            </a:r>
          </a:p>
        </p:txBody>
      </p:sp>
      <p:pic>
        <p:nvPicPr>
          <p:cNvPr id="8" name="Picture 2" descr="http://ssor.net.ru/sites/default/files/field/image/snr2204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379078"/>
            <a:ext cx="2370262" cy="103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ssor.net.ru/sites/default/files/field/image/snr2204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966" y="5379079"/>
            <a:ext cx="2370262" cy="103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ssor.net.ru/sites/default/files/field/image/snr2204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379079"/>
            <a:ext cx="2370262" cy="103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ssor.net.ru/sites/default/files/field/image/snr2204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79077"/>
            <a:ext cx="2370262" cy="103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992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Профсоюзное членство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4493" y="1564243"/>
            <a:ext cx="8496944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100" b="1" dirty="0">
                <a:solidFill>
                  <a:srgbClr val="C00000"/>
                </a:solidFill>
              </a:rPr>
              <a:t>Членство в профсоюзе сохраняется:</a:t>
            </a:r>
          </a:p>
          <a:p>
            <a:r>
              <a:rPr lang="ru-RU" sz="2100" b="1" dirty="0">
                <a:solidFill>
                  <a:srgbClr val="0000CC"/>
                </a:solidFill>
              </a:rPr>
              <a:t>- за работниками, временно прекратившими  трудовую деятельность, на период сохранения трудовых отношений;</a:t>
            </a:r>
          </a:p>
          <a:p>
            <a:r>
              <a:rPr lang="ru-RU" sz="2100" b="1" dirty="0">
                <a:solidFill>
                  <a:srgbClr val="0000CC"/>
                </a:solidFill>
              </a:rPr>
              <a:t>- за работниками, лишившимися работы в связи с сокращением численности или штата, ликвидацией организации-работодателя  на период трудоустройства, но не более 6 месяцев;</a:t>
            </a:r>
          </a:p>
          <a:p>
            <a:r>
              <a:rPr lang="ru-RU" sz="2100" b="1" dirty="0" smtClean="0">
                <a:solidFill>
                  <a:srgbClr val="0000CC"/>
                </a:solidFill>
              </a:rPr>
              <a:t>- за </a:t>
            </a:r>
            <a:r>
              <a:rPr lang="ru-RU" sz="2100" b="1" dirty="0">
                <a:solidFill>
                  <a:srgbClr val="0000CC"/>
                </a:solidFill>
              </a:rPr>
              <a:t>заключившими срочный договор о работе (учебе) на иностранном или совместном предприятии, в организации образования и науки после истечения срока договора.</a:t>
            </a:r>
          </a:p>
          <a:p>
            <a:endParaRPr lang="ru-RU" sz="2100" b="1" dirty="0" smtClean="0">
              <a:solidFill>
                <a:srgbClr val="0000CC"/>
              </a:solidFill>
            </a:endParaRPr>
          </a:p>
          <a:p>
            <a:r>
              <a:rPr lang="ru-RU" sz="2100" b="1" dirty="0">
                <a:solidFill>
                  <a:srgbClr val="C00000"/>
                </a:solidFill>
              </a:rPr>
              <a:t>Члены профсоюза, командированные на работу за границу на срок свыше 3-х месяцев, остаются на учете по прежнему месту работы и сдают на хранение в профком свой профсоюзный билет. </a:t>
            </a:r>
          </a:p>
        </p:txBody>
      </p:sp>
    </p:spTree>
    <p:extLst>
      <p:ext uri="{BB962C8B-B14F-4D97-AF65-F5344CB8AC3E}">
        <p14:creationId xmlns:p14="http://schemas.microsoft.com/office/powerpoint/2010/main" val="1938370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Проверка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учета членов профсоюза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7217" y="2060848"/>
            <a:ext cx="86409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CC"/>
                </a:solidFill>
              </a:rPr>
              <a:t>Проверки состояния учета членов профсоюза, расходования бланков строгой отчетности периодически согласно планам, но не реже одного раза в год,  </a:t>
            </a:r>
            <a:r>
              <a:rPr lang="ru-RU" sz="2400" b="1" dirty="0">
                <a:solidFill>
                  <a:srgbClr val="C00000"/>
                </a:solidFill>
              </a:rPr>
              <a:t>осуществляют ревизионные комиссии всех профорганов, а также руководители профорганов силами специалистов соответствующих аппаратов управления.</a:t>
            </a:r>
          </a:p>
          <a:p>
            <a:pPr algn="ctr"/>
            <a:r>
              <a:rPr lang="ru-RU" sz="2400" b="1" dirty="0">
                <a:solidFill>
                  <a:srgbClr val="0000CC"/>
                </a:solidFill>
              </a:rPr>
              <a:t> </a:t>
            </a:r>
          </a:p>
        </p:txBody>
      </p:sp>
      <p:pic>
        <p:nvPicPr>
          <p:cNvPr id="7172" name="Picture 4" descr="http://uppermill.com/wp-content/uploads/2014/03/questio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869067"/>
            <a:ext cx="4032448" cy="18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http://osincev.org/upload/medialibrary/6f0/6f09056413ccee5eae7d7dc482be0a57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83507" y="4869067"/>
            <a:ext cx="4448532" cy="180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955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52928" cy="1215008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33CC"/>
                </a:solidFill>
              </a:rPr>
              <a:t>Основные </a:t>
            </a:r>
            <a:r>
              <a:rPr lang="ru-RU" b="1" dirty="0">
                <a:solidFill>
                  <a:srgbClr val="0033CC"/>
                </a:solidFill>
              </a:rPr>
              <a:t>направления </a:t>
            </a:r>
            <a:r>
              <a:rPr lang="ru-RU" b="1" dirty="0" smtClean="0">
                <a:solidFill>
                  <a:srgbClr val="0033CC"/>
                </a:solidFill>
              </a:rPr>
              <a:t> </a:t>
            </a:r>
            <a:br>
              <a:rPr lang="ru-RU" b="1" dirty="0" smtClean="0">
                <a:solidFill>
                  <a:srgbClr val="0033CC"/>
                </a:solidFill>
              </a:rPr>
            </a:br>
            <a:r>
              <a:rPr lang="ru-RU" b="1" dirty="0" smtClean="0">
                <a:solidFill>
                  <a:srgbClr val="0033CC"/>
                </a:solidFill>
              </a:rPr>
              <a:t>работы профкома</a:t>
            </a:r>
            <a:endParaRPr lang="ru-RU" dirty="0">
              <a:solidFill>
                <a:srgbClr val="0033CC"/>
              </a:solidFill>
            </a:endParaRPr>
          </a:p>
        </p:txBody>
      </p:sp>
      <p:pic>
        <p:nvPicPr>
          <p:cNvPr id="4" name="Picture 2" descr="C:\Users\1\Pictures\Семинар -картинки\5062-ful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77072"/>
            <a:ext cx="3485687" cy="261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1916832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Профком сам определяет основные направления в работе, с учетом конкретных условий, возможностей и конкретных задач, которые необходимо решать для защиты прав и интересов </a:t>
            </a:r>
            <a:r>
              <a:rPr lang="ru-RU" sz="2000" b="1" dirty="0" smtClean="0">
                <a:solidFill>
                  <a:srgbClr val="C00000"/>
                </a:solidFill>
              </a:rPr>
              <a:t>работников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24128" y="3645024"/>
            <a:ext cx="32403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003300"/>
                </a:solidFill>
              </a:rPr>
              <a:t>Как показывает практика работы профорганизаций, профкомы создают комиссии, исходя из основных направлений работы. </a:t>
            </a:r>
          </a:p>
        </p:txBody>
      </p:sp>
    </p:spTree>
    <p:extLst>
      <p:ext uri="{BB962C8B-B14F-4D97-AF65-F5344CB8AC3E}">
        <p14:creationId xmlns:p14="http://schemas.microsoft.com/office/powerpoint/2010/main" val="649254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424936" cy="1080120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33CC"/>
                </a:solidFill>
              </a:rPr>
              <a:t/>
            </a:r>
            <a:br>
              <a:rPr lang="ru-RU" b="1" dirty="0" smtClean="0">
                <a:solidFill>
                  <a:srgbClr val="0033CC"/>
                </a:solidFill>
              </a:rPr>
            </a:br>
            <a:r>
              <a:rPr lang="ru-RU" b="1" dirty="0" smtClean="0">
                <a:solidFill>
                  <a:srgbClr val="0033CC"/>
                </a:solidFill>
              </a:rPr>
              <a:t/>
            </a:r>
            <a:br>
              <a:rPr lang="ru-RU" b="1" dirty="0" smtClean="0">
                <a:solidFill>
                  <a:srgbClr val="0033CC"/>
                </a:solidFill>
              </a:rPr>
            </a:br>
            <a:r>
              <a:rPr lang="ru-RU" b="1" dirty="0" smtClean="0">
                <a:solidFill>
                  <a:srgbClr val="0033CC"/>
                </a:solidFill>
              </a:rPr>
              <a:t>Комиссии профкома</a:t>
            </a:r>
            <a:br>
              <a:rPr lang="ru-RU" b="1" dirty="0" smtClean="0">
                <a:solidFill>
                  <a:srgbClr val="0033CC"/>
                </a:solidFill>
              </a:rPr>
            </a:br>
            <a:r>
              <a:rPr lang="ru-RU" b="1" dirty="0" smtClean="0">
                <a:solidFill>
                  <a:srgbClr val="0033CC"/>
                </a:solidFill>
              </a:rPr>
              <a:t/>
            </a:r>
            <a:br>
              <a:rPr lang="ru-RU" b="1" dirty="0" smtClean="0">
                <a:solidFill>
                  <a:srgbClr val="0033CC"/>
                </a:solidFill>
              </a:rPr>
            </a:br>
            <a:endParaRPr lang="ru-RU" b="1" dirty="0">
              <a:solidFill>
                <a:srgbClr val="0033C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340769"/>
            <a:ext cx="88204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По организационно-массовой работе: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3300"/>
                </a:solidFill>
              </a:rPr>
              <a:t>вовлечение в профсоюз, усиление мотивации профсоюзного членства;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3300"/>
                </a:solidFill>
              </a:rPr>
              <a:t>ведение учета членов профсоюза,  контроль за  наличием заявлений на перечисление взносов по безналичной форме;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3300"/>
                </a:solidFill>
              </a:rPr>
              <a:t>работа по формированию актива, резерва;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3300"/>
                </a:solidFill>
              </a:rPr>
              <a:t>подготовка и проведение собраний, конференций, заседаний профкома;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3300"/>
                </a:solidFill>
              </a:rPr>
              <a:t>разработка, контроль и анализ выполнения планов работы профсоюзного комитета, постановлений собраний, заседаний профкома, постановлений вышестоящих профсоюзных органов;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3300"/>
                </a:solidFill>
              </a:rPr>
              <a:t>контроль и анализ работы с письмами, жалобами и заявлениями. На основе их изучения вносит предложения об усилении работы   профкома;            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3300"/>
                </a:solidFill>
              </a:rPr>
              <a:t>организация  работы профсоюзных кружков;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3300"/>
                </a:solidFill>
              </a:rPr>
              <a:t>обобщение и анализ статистической отчетности о профсоюзном членстве, об отчетах и выборах;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3300"/>
                </a:solidFill>
              </a:rPr>
              <a:t>ведение  делопроизводства профкома;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003300"/>
                </a:solidFill>
              </a:rPr>
              <a:t>и</a:t>
            </a:r>
            <a:r>
              <a:rPr lang="ru-RU" b="1" dirty="0" smtClean="0">
                <a:solidFill>
                  <a:srgbClr val="003300"/>
                </a:solidFill>
              </a:rPr>
              <a:t>нформационная работа:  обобщение и распространение информации о работе профкома и профсоюза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315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68952" cy="1152128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33CC"/>
                </a:solidFill>
              </a:rPr>
              <a:t>Комиссии профкома</a:t>
            </a:r>
            <a:endParaRPr lang="ru-RU" b="1" dirty="0">
              <a:solidFill>
                <a:srgbClr val="0033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752528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ru-RU" sz="3200" b="1" dirty="0">
                <a:solidFill>
                  <a:srgbClr val="C00000"/>
                </a:solidFill>
              </a:rPr>
              <a:t>По социально-трудовым </a:t>
            </a:r>
            <a:r>
              <a:rPr lang="ru-RU" sz="3200" b="1" dirty="0" smtClean="0">
                <a:solidFill>
                  <a:srgbClr val="C00000"/>
                </a:solidFill>
              </a:rPr>
              <a:t>вопросам: </a:t>
            </a:r>
            <a:endParaRPr lang="ru-RU" sz="3200" dirty="0">
              <a:solidFill>
                <a:srgbClr val="C00000"/>
              </a:solidFill>
            </a:endParaRPr>
          </a:p>
          <a:p>
            <a:r>
              <a:rPr lang="ru-RU" sz="2800" b="1" dirty="0">
                <a:solidFill>
                  <a:srgbClr val="003300"/>
                </a:solidFill>
              </a:rPr>
              <a:t>у</a:t>
            </a:r>
            <a:r>
              <a:rPr lang="ru-RU" sz="2800" b="1" dirty="0" smtClean="0">
                <a:solidFill>
                  <a:srgbClr val="003300"/>
                </a:solidFill>
              </a:rPr>
              <a:t>частие  в разработке </a:t>
            </a:r>
            <a:r>
              <a:rPr lang="ru-RU" sz="2800" b="1" dirty="0">
                <a:solidFill>
                  <a:srgbClr val="003300"/>
                </a:solidFill>
              </a:rPr>
              <a:t>коллективного </a:t>
            </a:r>
            <a:r>
              <a:rPr lang="ru-RU" sz="2800" b="1" dirty="0" smtClean="0">
                <a:solidFill>
                  <a:srgbClr val="003300"/>
                </a:solidFill>
              </a:rPr>
              <a:t>договора и контроле </a:t>
            </a:r>
            <a:r>
              <a:rPr lang="ru-RU" sz="2800" b="1" dirty="0">
                <a:solidFill>
                  <a:srgbClr val="003300"/>
                </a:solidFill>
              </a:rPr>
              <a:t>за </a:t>
            </a:r>
            <a:r>
              <a:rPr lang="ru-RU" sz="2800" b="1" dirty="0" smtClean="0">
                <a:solidFill>
                  <a:srgbClr val="003300"/>
                </a:solidFill>
              </a:rPr>
              <a:t>его выполнением;</a:t>
            </a:r>
            <a:endParaRPr lang="ru-RU" sz="2800" b="1" dirty="0">
              <a:solidFill>
                <a:srgbClr val="003300"/>
              </a:solidFill>
            </a:endParaRPr>
          </a:p>
          <a:p>
            <a:r>
              <a:rPr lang="ru-RU" sz="2800" b="1" dirty="0">
                <a:solidFill>
                  <a:srgbClr val="003300"/>
                </a:solidFill>
              </a:rPr>
              <a:t>вопросы оплаты, нормирования труда, премии, своевременность выплат;</a:t>
            </a:r>
          </a:p>
          <a:p>
            <a:r>
              <a:rPr lang="ru-RU" sz="2800" b="1" dirty="0">
                <a:solidFill>
                  <a:srgbClr val="003300"/>
                </a:solidFill>
              </a:rPr>
              <a:t>увольнения, сокращения;</a:t>
            </a:r>
          </a:p>
          <a:p>
            <a:r>
              <a:rPr lang="ru-RU" sz="2800" b="1" dirty="0">
                <a:solidFill>
                  <a:srgbClr val="003300"/>
                </a:solidFill>
              </a:rPr>
              <a:t>участие в разрешении трудовых споров;</a:t>
            </a:r>
          </a:p>
          <a:p>
            <a:r>
              <a:rPr lang="ru-RU" sz="2800" b="1" dirty="0">
                <a:solidFill>
                  <a:srgbClr val="003300"/>
                </a:solidFill>
              </a:rPr>
              <a:t>контроль за выполнением трудового законодательства и т.п</a:t>
            </a:r>
            <a:r>
              <a:rPr lang="ru-RU" sz="2800" b="1" dirty="0" smtClean="0">
                <a:solidFill>
                  <a:srgbClr val="003300"/>
                </a:solidFill>
              </a:rPr>
              <a:t>.</a:t>
            </a:r>
          </a:p>
          <a:p>
            <a:r>
              <a:rPr lang="ru-RU" sz="2800" b="1" dirty="0">
                <a:solidFill>
                  <a:srgbClr val="003300"/>
                </a:solidFill>
              </a:rPr>
              <a:t>р</a:t>
            </a:r>
            <a:r>
              <a:rPr lang="ru-RU" sz="2800" b="1" dirty="0" smtClean="0">
                <a:solidFill>
                  <a:srgbClr val="003300"/>
                </a:solidFill>
              </a:rPr>
              <a:t>абота с социально-уязвимыми категориями работников;</a:t>
            </a:r>
          </a:p>
          <a:p>
            <a:r>
              <a:rPr lang="ru-RU" sz="2800" b="1" dirty="0" smtClean="0">
                <a:solidFill>
                  <a:srgbClr val="003300"/>
                </a:solidFill>
              </a:rPr>
              <a:t>Работа с ветеранами педагогического труда</a:t>
            </a:r>
            <a:endParaRPr lang="ru-RU" sz="2800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6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24936" cy="1224136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33CC"/>
                </a:solidFill>
              </a:rPr>
              <a:t>Комиссии профкома</a:t>
            </a:r>
            <a:endParaRPr lang="ru-RU" b="1" dirty="0">
              <a:solidFill>
                <a:srgbClr val="0033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752528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ru-RU" sz="3400" b="1" dirty="0">
                <a:solidFill>
                  <a:srgbClr val="C00000"/>
                </a:solidFill>
              </a:rPr>
              <a:t>По </a:t>
            </a:r>
            <a:r>
              <a:rPr lang="ru-RU" sz="3400" b="1" dirty="0" smtClean="0">
                <a:solidFill>
                  <a:srgbClr val="C00000"/>
                </a:solidFill>
              </a:rPr>
              <a:t>культурно-массовой и спортивной работе: </a:t>
            </a:r>
            <a:endParaRPr lang="ru-RU" sz="3400" dirty="0">
              <a:solidFill>
                <a:srgbClr val="C00000"/>
              </a:solidFill>
            </a:endParaRPr>
          </a:p>
          <a:p>
            <a:r>
              <a:rPr lang="ru-RU" sz="3200" b="1" dirty="0">
                <a:solidFill>
                  <a:srgbClr val="003300"/>
                </a:solidFill>
              </a:rPr>
              <a:t>работа  по эстетическому и нравственному воспитанию работников; </a:t>
            </a:r>
          </a:p>
          <a:p>
            <a:r>
              <a:rPr lang="ru-RU" sz="3200" b="1" dirty="0">
                <a:solidFill>
                  <a:srgbClr val="003300"/>
                </a:solidFill>
              </a:rPr>
              <a:t>организация  отдыха работников и  членов их семей;</a:t>
            </a:r>
          </a:p>
          <a:p>
            <a:r>
              <a:rPr lang="ru-RU" sz="3200" b="1" dirty="0">
                <a:solidFill>
                  <a:srgbClr val="003300"/>
                </a:solidFill>
              </a:rPr>
              <a:t>пропаганда здорового образа жизни;</a:t>
            </a:r>
          </a:p>
          <a:p>
            <a:r>
              <a:rPr lang="ru-RU" sz="3200" b="1" dirty="0" smtClean="0">
                <a:solidFill>
                  <a:srgbClr val="003300"/>
                </a:solidFill>
              </a:rPr>
              <a:t>организация </a:t>
            </a:r>
            <a:r>
              <a:rPr lang="ru-RU" sz="3200" b="1" dirty="0">
                <a:solidFill>
                  <a:srgbClr val="003300"/>
                </a:solidFill>
              </a:rPr>
              <a:t>и проведение   культурно-массовой и физкультурно-оздоровительной работы в трудовом коллективе;</a:t>
            </a:r>
          </a:p>
          <a:p>
            <a:r>
              <a:rPr lang="ru-RU" sz="3200" b="1" dirty="0" smtClean="0">
                <a:solidFill>
                  <a:srgbClr val="003300"/>
                </a:solidFill>
              </a:rPr>
              <a:t>участие </a:t>
            </a:r>
            <a:r>
              <a:rPr lang="ru-RU" sz="3200" b="1" dirty="0">
                <a:solidFill>
                  <a:srgbClr val="003300"/>
                </a:solidFill>
              </a:rPr>
              <a:t>в подготовке предложений и обсуждении проектов коллективного договора по разделу культурно-массовой и физкультурно-оздоровительной работы;  </a:t>
            </a:r>
          </a:p>
          <a:p>
            <a:r>
              <a:rPr lang="ru-RU" sz="3200" b="1" dirty="0">
                <a:solidFill>
                  <a:srgbClr val="003300"/>
                </a:solidFill>
              </a:rPr>
              <a:t>подготовка предложений  об ассигнованиях на культурно-массовую и физкультурно-спортивную работу по смете профкома на предстоящий </a:t>
            </a:r>
            <a:r>
              <a:rPr lang="ru-RU" sz="3200" b="1" dirty="0" smtClean="0">
                <a:solidFill>
                  <a:srgbClr val="003300"/>
                </a:solidFill>
              </a:rPr>
              <a:t>год.</a:t>
            </a:r>
            <a:endParaRPr lang="ru-RU" sz="3200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946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445624" cy="1152128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33CC"/>
                </a:solidFill>
              </a:rPr>
              <a:t>Комиссии профкома</a:t>
            </a:r>
            <a:endParaRPr lang="ru-RU" b="1" dirty="0">
              <a:solidFill>
                <a:srgbClr val="0033C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5008" y="1484784"/>
            <a:ext cx="8821488" cy="5297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По гендерной политике и работе  с  молодежью: </a:t>
            </a:r>
          </a:p>
          <a:p>
            <a:pPr marL="285750" indent="-285750">
              <a:lnSpc>
                <a:spcPct val="97000"/>
              </a:lnSpc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3300"/>
                </a:solidFill>
              </a:rPr>
              <a:t>изучение  и внесение  в коллективный договор предложений по улучшению условий труда молодых педагогов и работников; </a:t>
            </a:r>
          </a:p>
          <a:p>
            <a:pPr marL="285750" indent="-285750">
              <a:lnSpc>
                <a:spcPct val="97000"/>
              </a:lnSpc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3300"/>
                </a:solidFill>
              </a:rPr>
              <a:t>Содействие социальной адаптации молодежи на рабочем месте, повышения их квалификации;</a:t>
            </a:r>
          </a:p>
          <a:p>
            <a:pPr marL="285750" indent="-285750">
              <a:lnSpc>
                <a:spcPct val="97000"/>
              </a:lnSpc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3300"/>
                </a:solidFill>
              </a:rPr>
              <a:t>организация наставничества; </a:t>
            </a:r>
          </a:p>
          <a:p>
            <a:pPr marL="285750" indent="-285750">
              <a:lnSpc>
                <a:spcPct val="97000"/>
              </a:lnSpc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3300"/>
                </a:solidFill>
              </a:rPr>
              <a:t>работа по созданию необходимых условий для совмещения учебы с работой, соблюдения работодателем  льгот для обучающихся без отрыва от производства;</a:t>
            </a:r>
          </a:p>
          <a:p>
            <a:pPr marL="285750" indent="-285750">
              <a:lnSpc>
                <a:spcPct val="97000"/>
              </a:lnSpc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3300"/>
                </a:solidFill>
              </a:rPr>
              <a:t>забота  об организации летнего отдыха молодых семей вместе с детьми;</a:t>
            </a:r>
          </a:p>
          <a:p>
            <a:pPr marL="285750" indent="-285750">
              <a:lnSpc>
                <a:spcPct val="97000"/>
              </a:lnSpc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3300"/>
                </a:solidFill>
              </a:rPr>
              <a:t> проявление  заботы  об одиноких матерях, сиротах, семьях пострадавших в результате стихийных бедствий, аварий и т.д., своевременном получении государственных пособий и материальной помощи от работодателя  и профсоюзного комитета; </a:t>
            </a:r>
          </a:p>
          <a:p>
            <a:pPr marL="285750" indent="-285750">
              <a:lnSpc>
                <a:spcPct val="97000"/>
              </a:lnSpc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3300"/>
                </a:solidFill>
              </a:rPr>
              <a:t>организация  совместно с администрацией работы Клуба молодых педагогов,  проведения акции «Как живешь молодой педагог?»</a:t>
            </a:r>
          </a:p>
          <a:p>
            <a:pPr marL="285750" indent="-285750">
              <a:lnSpc>
                <a:spcPct val="97000"/>
              </a:lnSpc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3300"/>
                </a:solidFill>
              </a:rPr>
              <a:t>организация  работы по привлечению  молодых педагогов к участию в конкурсах  профессионального мастерства</a:t>
            </a:r>
            <a:endParaRPr lang="ru-RU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946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628800"/>
            <a:ext cx="8892480" cy="629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>
                <a:solidFill>
                  <a:srgbClr val="993366"/>
                </a:solidFill>
              </a:rPr>
              <a:t> </a:t>
            </a:r>
            <a:r>
              <a:rPr lang="ru-RU" b="1" i="1" dirty="0" smtClean="0">
                <a:solidFill>
                  <a:srgbClr val="993366"/>
                </a:solidFill>
              </a:rPr>
              <a:t>(</a:t>
            </a:r>
            <a:r>
              <a:rPr lang="ru-RU" b="1" i="1" dirty="0">
                <a:solidFill>
                  <a:srgbClr val="993366"/>
                </a:solidFill>
              </a:rPr>
              <a:t>на ее основе рекомендуется составить план работы организации на год)</a:t>
            </a:r>
            <a:endParaRPr lang="ru-RU" b="1" dirty="0">
              <a:solidFill>
                <a:srgbClr val="993366"/>
              </a:solidFill>
            </a:endParaRPr>
          </a:p>
          <a:p>
            <a:r>
              <a:rPr lang="ru-RU" b="1" dirty="0">
                <a:solidFill>
                  <a:srgbClr val="0033CC"/>
                </a:solidFill>
              </a:rPr>
              <a:t> </a:t>
            </a:r>
            <a:r>
              <a:rPr lang="ru-RU" sz="2000" b="1" dirty="0" smtClean="0">
                <a:solidFill>
                  <a:srgbClr val="0033CC"/>
                </a:solidFill>
              </a:rPr>
              <a:t>Сентябрь</a:t>
            </a:r>
            <a:r>
              <a:rPr lang="ru-RU" sz="2000" b="1" dirty="0">
                <a:solidFill>
                  <a:srgbClr val="0033CC"/>
                </a:solidFill>
              </a:rPr>
              <a:t>:</a:t>
            </a:r>
          </a:p>
          <a:p>
            <a:pPr marL="342900" lvl="0" indent="-342900">
              <a:lnSpc>
                <a:spcPct val="95000"/>
              </a:lnSpc>
              <a:buFont typeface="+mj-lt"/>
              <a:buAutoNum type="arabicPeriod"/>
            </a:pPr>
            <a:r>
              <a:rPr lang="ru-RU" sz="1700" b="1" dirty="0">
                <a:solidFill>
                  <a:srgbClr val="C00000"/>
                </a:solidFill>
              </a:rPr>
              <a:t>Принять участие в проведении Дня знаний (поздравить </a:t>
            </a:r>
            <a:r>
              <a:rPr lang="ru-RU" sz="1700" b="1" dirty="0" smtClean="0">
                <a:solidFill>
                  <a:srgbClr val="C00000"/>
                </a:solidFill>
              </a:rPr>
              <a:t>(провести посвящение в учителя молодых </a:t>
            </a:r>
            <a:r>
              <a:rPr lang="ru-RU" sz="1700" b="1" dirty="0">
                <a:solidFill>
                  <a:srgbClr val="C00000"/>
                </a:solidFill>
              </a:rPr>
              <a:t>специалистов, отметить юбиляров и работников, у которых произошли знаменательные события</a:t>
            </a:r>
            <a:r>
              <a:rPr lang="ru-RU" sz="1700" b="1" dirty="0" smtClean="0">
                <a:solidFill>
                  <a:srgbClr val="C00000"/>
                </a:solidFill>
              </a:rPr>
              <a:t>).</a:t>
            </a:r>
            <a:r>
              <a:rPr lang="ru-RU" sz="1600" b="1" dirty="0" smtClean="0">
                <a:solidFill>
                  <a:srgbClr val="C00000"/>
                </a:solidFill>
              </a:rPr>
              <a:t>Составить </a:t>
            </a:r>
            <a:r>
              <a:rPr lang="ru-RU" sz="1600" b="1" dirty="0">
                <a:solidFill>
                  <a:srgbClr val="C00000"/>
                </a:solidFill>
              </a:rPr>
              <a:t>перечень юбилейных, праздничных и знаменательных дат членов </a:t>
            </a:r>
            <a:r>
              <a:rPr lang="ru-RU" sz="1600" b="1" dirty="0" smtClean="0">
                <a:solidFill>
                  <a:srgbClr val="C00000"/>
                </a:solidFill>
              </a:rPr>
              <a:t>Профсоюза.</a:t>
            </a:r>
          </a:p>
          <a:p>
            <a:pPr marL="342900" lvl="0" indent="-342900">
              <a:lnSpc>
                <a:spcPct val="95000"/>
              </a:lnSpc>
              <a:buFont typeface="+mj-lt"/>
              <a:buAutoNum type="arabicPeriod"/>
            </a:pPr>
            <a:r>
              <a:rPr lang="ru-RU" sz="1600" b="1" dirty="0" smtClean="0">
                <a:solidFill>
                  <a:srgbClr val="C00000"/>
                </a:solidFill>
              </a:rPr>
              <a:t>Совместно </a:t>
            </a:r>
            <a:r>
              <a:rPr lang="ru-RU" sz="1600" b="1" dirty="0">
                <a:solidFill>
                  <a:srgbClr val="C00000"/>
                </a:solidFill>
              </a:rPr>
              <a:t>с руководителем учреждения определить наставников для оказания помощи молодым специалистам.</a:t>
            </a:r>
          </a:p>
          <a:p>
            <a:pPr marL="342900" lvl="0" indent="-342900">
              <a:lnSpc>
                <a:spcPct val="95000"/>
              </a:lnSpc>
              <a:buFont typeface="+mj-lt"/>
              <a:buAutoNum type="arabicPeriod"/>
            </a:pPr>
            <a:r>
              <a:rPr lang="ru-RU" sz="1700" b="1" dirty="0" smtClean="0">
                <a:solidFill>
                  <a:srgbClr val="C00000"/>
                </a:solidFill>
              </a:rPr>
              <a:t>Составить </a:t>
            </a:r>
            <a:r>
              <a:rPr lang="ru-RU" sz="1700" b="1" dirty="0">
                <a:solidFill>
                  <a:srgbClr val="C00000"/>
                </a:solidFill>
              </a:rPr>
              <a:t>план работы профкома первичной профсоюзной организации на учебный год</a:t>
            </a:r>
            <a:r>
              <a:rPr lang="ru-RU" sz="1700" b="1" dirty="0" smtClean="0">
                <a:solidFill>
                  <a:srgbClr val="C00000"/>
                </a:solidFill>
              </a:rPr>
              <a:t>.</a:t>
            </a:r>
            <a:r>
              <a:rPr lang="ru-RU" sz="1600" b="1" dirty="0">
                <a:solidFill>
                  <a:srgbClr val="C00000"/>
                </a:solidFill>
              </a:rPr>
              <a:t> Ознакомить членов Профсоюза с планом работы профкома</a:t>
            </a:r>
            <a:endParaRPr lang="ru-RU" sz="1700" b="1" dirty="0">
              <a:solidFill>
                <a:srgbClr val="C00000"/>
              </a:solidFill>
            </a:endParaRPr>
          </a:p>
          <a:p>
            <a:pPr marL="342900" lvl="0" indent="-342900">
              <a:lnSpc>
                <a:spcPct val="95000"/>
              </a:lnSpc>
              <a:buFont typeface="+mj-lt"/>
              <a:buAutoNum type="arabicPeriod"/>
            </a:pPr>
            <a:r>
              <a:rPr lang="ru-RU" sz="1700" b="1" dirty="0">
                <a:solidFill>
                  <a:srgbClr val="C00000"/>
                </a:solidFill>
              </a:rPr>
              <a:t>Провести сверку </a:t>
            </a:r>
            <a:r>
              <a:rPr lang="ru-RU" sz="1700" b="1" dirty="0" smtClean="0">
                <a:solidFill>
                  <a:srgbClr val="C00000"/>
                </a:solidFill>
              </a:rPr>
              <a:t>членов </a:t>
            </a:r>
            <a:r>
              <a:rPr lang="ru-RU" sz="1700" b="1" dirty="0">
                <a:solidFill>
                  <a:srgbClr val="C00000"/>
                </a:solidFill>
              </a:rPr>
              <a:t>Профсоюза и проинформировать вышестоящую организацию Профсоюза.</a:t>
            </a:r>
          </a:p>
          <a:p>
            <a:pPr marL="342900" lvl="0" indent="-342900">
              <a:lnSpc>
                <a:spcPct val="95000"/>
              </a:lnSpc>
              <a:buFont typeface="+mj-lt"/>
              <a:buAutoNum type="arabicPeriod"/>
            </a:pPr>
            <a:r>
              <a:rPr lang="ru-RU" sz="1700" b="1" dirty="0" smtClean="0">
                <a:solidFill>
                  <a:srgbClr val="C00000"/>
                </a:solidFill>
              </a:rPr>
              <a:t>Избрать технического инспектора  </a:t>
            </a:r>
            <a:r>
              <a:rPr lang="ru-RU" sz="1700" b="1" dirty="0">
                <a:solidFill>
                  <a:srgbClr val="C00000"/>
                </a:solidFill>
              </a:rPr>
              <a:t>по охране </a:t>
            </a:r>
            <a:r>
              <a:rPr lang="ru-RU" sz="1700" b="1" dirty="0" smtClean="0">
                <a:solidFill>
                  <a:srgbClr val="C00000"/>
                </a:solidFill>
              </a:rPr>
              <a:t>труда (при необходимости)  </a:t>
            </a:r>
            <a:r>
              <a:rPr lang="ru-RU" sz="1700" b="1" dirty="0">
                <a:solidFill>
                  <a:srgbClr val="C00000"/>
                </a:solidFill>
              </a:rPr>
              <a:t>и сообщить в вышестоящую организацию Профсоюза.</a:t>
            </a:r>
          </a:p>
          <a:p>
            <a:pPr marL="342900" lvl="0" indent="-342900">
              <a:lnSpc>
                <a:spcPct val="95000"/>
              </a:lnSpc>
              <a:buFont typeface="+mj-lt"/>
              <a:buAutoNum type="arabicPeriod"/>
            </a:pPr>
            <a:r>
              <a:rPr lang="ru-RU" sz="1700" b="1" dirty="0">
                <a:solidFill>
                  <a:srgbClr val="C00000"/>
                </a:solidFill>
              </a:rPr>
              <a:t>Оформить профсоюзный стенд.</a:t>
            </a:r>
          </a:p>
          <a:p>
            <a:pPr marL="342900" indent="-342900">
              <a:lnSpc>
                <a:spcPct val="95000"/>
              </a:lnSpc>
              <a:buFont typeface="+mj-lt"/>
              <a:buAutoNum type="arabicPeriod"/>
            </a:pPr>
            <a:r>
              <a:rPr lang="ru-RU" sz="1600" b="1" dirty="0">
                <a:solidFill>
                  <a:srgbClr val="C00000"/>
                </a:solidFill>
              </a:rPr>
              <a:t>Проанализировать распределение учебной нагрузки и представить руководителю учреждения предложения по корректировке в соответствии с трудовым законодательством</a:t>
            </a:r>
            <a:r>
              <a:rPr lang="ru-RU" sz="1600" b="1" dirty="0" smtClean="0">
                <a:solidFill>
                  <a:srgbClr val="C00000"/>
                </a:solidFill>
              </a:rPr>
              <a:t>.</a:t>
            </a:r>
            <a:r>
              <a:rPr lang="ru-RU" sz="1600" b="1" dirty="0">
                <a:solidFill>
                  <a:srgbClr val="C00000"/>
                </a:solidFill>
              </a:rPr>
              <a:t> Проверить своевременность и правильность заключения дополнительных соглашений к трудовым договорам в связи с изменением учебной нагрузки. </a:t>
            </a:r>
          </a:p>
          <a:p>
            <a:pPr marL="342900" indent="-342900">
              <a:buFont typeface="+mj-lt"/>
              <a:buAutoNum type="arabicPeriod"/>
            </a:pPr>
            <a:endParaRPr lang="ru-RU" sz="1600" b="1" dirty="0">
              <a:solidFill>
                <a:srgbClr val="C00000"/>
              </a:solidFill>
            </a:endParaRPr>
          </a:p>
          <a:p>
            <a:endParaRPr lang="ru-RU" sz="1600" b="1" dirty="0">
              <a:solidFill>
                <a:srgbClr val="C00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ru-RU" sz="1700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3248" y="332656"/>
            <a:ext cx="8424936" cy="122674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lnSpc>
                <a:spcPct val="97000"/>
              </a:lnSpc>
            </a:pPr>
            <a:endParaRPr lang="ru-RU" sz="1000" b="1" dirty="0" smtClean="0">
              <a:solidFill>
                <a:srgbClr val="99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7000"/>
              </a:lnSpc>
            </a:pPr>
            <a:r>
              <a:rPr lang="ru-RU" sz="2800" b="1" dirty="0" smtClean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Годовая </a:t>
            </a:r>
            <a:r>
              <a:rPr lang="ru-RU" sz="2800" b="1" dirty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циклограмма </a:t>
            </a:r>
            <a:r>
              <a:rPr lang="ru-RU" sz="2800" b="1" dirty="0" smtClean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 </a:t>
            </a:r>
            <a:r>
              <a:rPr lang="kk-KZ" sz="2800" b="1" dirty="0" smtClean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800" b="1" dirty="0" err="1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редседателя</a:t>
            </a:r>
            <a:r>
              <a:rPr lang="ru-RU" sz="2800" b="1" dirty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 smtClean="0">
              <a:solidFill>
                <a:srgbClr val="99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7000"/>
              </a:lnSpc>
            </a:pPr>
            <a:r>
              <a:rPr lang="ru-RU" sz="2800" b="1" dirty="0" smtClean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первичной </a:t>
            </a:r>
            <a:r>
              <a:rPr lang="ru-RU" sz="2800" b="1" dirty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профсоюзной </a:t>
            </a:r>
            <a:r>
              <a:rPr lang="ru-RU" sz="2800" b="1" dirty="0" smtClean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</a:t>
            </a:r>
          </a:p>
          <a:p>
            <a:pPr algn="ctr">
              <a:lnSpc>
                <a:spcPct val="97000"/>
              </a:lnSpc>
            </a:pPr>
            <a:endParaRPr lang="ru-RU" sz="1000" dirty="0">
              <a:solidFill>
                <a:srgbClr val="99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780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>
            <a:noAutofit/>
          </a:bodyPr>
          <a:lstStyle/>
          <a:p>
            <a:pPr>
              <a:spcAft>
                <a:spcPts val="100"/>
              </a:spcAft>
            </a:pPr>
            <a:r>
              <a:rPr lang="kk-KZ" sz="3200" b="1" dirty="0" smtClean="0">
                <a:solidFill>
                  <a:srgbClr val="0033CC"/>
                </a:solidFill>
              </a:rPr>
              <a:t>ПРОФСОЮЗНЫЙ  КОМИТЕТ</a:t>
            </a:r>
            <a:r>
              <a:rPr lang="ru-RU" sz="3200" dirty="0" smtClean="0">
                <a:solidFill>
                  <a:srgbClr val="0033CC"/>
                </a:solidFill>
              </a:rPr>
              <a:t/>
            </a:r>
            <a:br>
              <a:rPr lang="ru-RU" sz="3200" dirty="0" smtClean="0">
                <a:solidFill>
                  <a:srgbClr val="0033CC"/>
                </a:solidFill>
              </a:rPr>
            </a:br>
            <a:r>
              <a:rPr lang="kk-KZ" sz="3200" b="1" dirty="0" smtClean="0">
                <a:solidFill>
                  <a:srgbClr val="0033CC"/>
                </a:solidFill>
              </a:rPr>
              <a:t>КАК ОРГАН УПРАВЛЕНИЯ ПЕРВИЧНОЙ ОРГАНИЗАЦИЕЙ</a:t>
            </a:r>
            <a:endParaRPr lang="ru-RU" sz="3200" dirty="0">
              <a:solidFill>
                <a:srgbClr val="0033C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5516" y="1484784"/>
            <a:ext cx="87129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>
                <a:solidFill>
                  <a:srgbClr val="C00000"/>
                </a:solidFill>
              </a:rPr>
              <a:t> </a:t>
            </a:r>
            <a:endParaRPr lang="ru-RU" dirty="0">
              <a:solidFill>
                <a:srgbClr val="C00000"/>
              </a:solidFill>
            </a:endParaRPr>
          </a:p>
          <a:p>
            <a:pPr indent="432000"/>
            <a:r>
              <a:rPr lang="ru-RU" sz="2000" b="1" dirty="0">
                <a:solidFill>
                  <a:srgbClr val="C00000"/>
                </a:solidFill>
              </a:rPr>
              <a:t>Первичная организация профсоюза создается в учреждении предприятии любой формы собственности, состоит не менее чем из трех человек.</a:t>
            </a:r>
          </a:p>
          <a:p>
            <a:pPr indent="432000"/>
            <a:r>
              <a:rPr lang="ru-RU" sz="2000" b="1" dirty="0">
                <a:solidFill>
                  <a:srgbClr val="C00000"/>
                </a:solidFill>
              </a:rPr>
              <a:t>Первичная организация является структурным подразделением локального или отраслевого профсоюза без образования юридического лица и полномочным представителем работников в социальном партнерстве на уровне организации.</a:t>
            </a:r>
          </a:p>
          <a:p>
            <a:pPr indent="432000"/>
            <a:r>
              <a:rPr lang="ru-RU" sz="2000" b="1" dirty="0">
                <a:solidFill>
                  <a:srgbClr val="C00000"/>
                </a:solidFill>
              </a:rPr>
              <a:t>Порядок создания, прекращения деятельности, права и обязанности первичной организации профсоюза определяются Законом РК «О профсоюзах»,  Уставом профсоюза и положением о первичной организации профсоюза.</a:t>
            </a:r>
          </a:p>
          <a:p>
            <a:pPr indent="432000"/>
            <a:r>
              <a:rPr lang="ru-RU" sz="2000" b="1" dirty="0">
                <a:solidFill>
                  <a:srgbClr val="C00000"/>
                </a:solidFill>
              </a:rPr>
              <a:t>Высшим органом управления первичной профсоюзной организации  является профсоюзное собрание. </a:t>
            </a:r>
          </a:p>
          <a:p>
            <a:pPr indent="432000"/>
            <a:r>
              <a:rPr lang="ru-RU" sz="2000" b="1" dirty="0">
                <a:solidFill>
                  <a:srgbClr val="C00000"/>
                </a:solidFill>
              </a:rPr>
              <a:t>Согласно Уставу нашего областного </a:t>
            </a:r>
            <a:r>
              <a:rPr lang="ru-RU" sz="2000" b="1" dirty="0" smtClean="0">
                <a:solidFill>
                  <a:srgbClr val="C00000"/>
                </a:solidFill>
              </a:rPr>
              <a:t>профсоюза 1 </a:t>
            </a:r>
            <a:r>
              <a:rPr lang="ru-RU" sz="2000" b="1" dirty="0">
                <a:solidFill>
                  <a:srgbClr val="C00000"/>
                </a:solidFill>
              </a:rPr>
              <a:t>раз в 5 лет проводится отчетно-выборные собрания.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105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980728"/>
            <a:ext cx="8280920" cy="4168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0" indent="-266700"/>
            <a:endParaRPr lang="ru-RU" sz="1700" b="1" dirty="0" smtClean="0">
              <a:solidFill>
                <a:srgbClr val="C00000"/>
              </a:solidFill>
            </a:endParaRPr>
          </a:p>
          <a:p>
            <a:pPr marL="266700" lvl="0" indent="-266700"/>
            <a:endParaRPr lang="ru-RU" sz="1700" b="1" dirty="0">
              <a:solidFill>
                <a:srgbClr val="C00000"/>
              </a:solidFill>
            </a:endParaRPr>
          </a:p>
          <a:p>
            <a:pPr marL="266700" lvl="0" indent="-266700">
              <a:lnSpc>
                <a:spcPct val="97000"/>
              </a:lnSpc>
            </a:pPr>
            <a:r>
              <a:rPr lang="ru-RU" sz="1700" b="1" dirty="0" smtClean="0">
                <a:solidFill>
                  <a:srgbClr val="C00000"/>
                </a:solidFill>
              </a:rPr>
              <a:t>8. Напомнить </a:t>
            </a:r>
            <a:r>
              <a:rPr lang="ru-RU" sz="1700" b="1" dirty="0">
                <a:solidFill>
                  <a:srgbClr val="C00000"/>
                </a:solidFill>
              </a:rPr>
              <a:t>руководителю образовательного учреждения о необходимости согласования с профсоюзным комитетом локальных актов и согласовать (если ранее не были согласованы) правила внутреннего трудового распорядка и положение о доплатах и надбавках, приказ о распределении учебной нагрузки, график дежурства, расписание учебных занятий.</a:t>
            </a:r>
          </a:p>
          <a:p>
            <a:pPr marL="266700" indent="-266700">
              <a:lnSpc>
                <a:spcPct val="97000"/>
              </a:lnSpc>
            </a:pPr>
            <a:r>
              <a:rPr lang="ru-RU" sz="1700" b="1" dirty="0" smtClean="0">
                <a:solidFill>
                  <a:srgbClr val="C00000"/>
                </a:solidFill>
              </a:rPr>
              <a:t>9. Составить </a:t>
            </a:r>
            <a:r>
              <a:rPr lang="ru-RU" sz="1700" b="1" dirty="0">
                <a:solidFill>
                  <a:srgbClr val="C00000"/>
                </a:solidFill>
              </a:rPr>
              <a:t>план работы профсоюзного кружка.  Организовать проведение занятия профсоюзного кружка</a:t>
            </a:r>
          </a:p>
          <a:p>
            <a:pPr marL="266700" indent="-266700">
              <a:lnSpc>
                <a:spcPct val="97000"/>
              </a:lnSpc>
            </a:pPr>
            <a:r>
              <a:rPr lang="ru-RU" sz="1700" b="1" dirty="0" smtClean="0">
                <a:solidFill>
                  <a:srgbClr val="C00000"/>
                </a:solidFill>
              </a:rPr>
              <a:t>10. Подготовить </a:t>
            </a:r>
            <a:r>
              <a:rPr lang="ru-RU" sz="1700" b="1" dirty="0">
                <a:solidFill>
                  <a:srgbClr val="C00000"/>
                </a:solidFill>
              </a:rPr>
              <a:t>выписки из решений профкома в вышестоящую организацию Профсоюза для награждения  Грамотами и Благодарственными письмами ко Дню Учителя наиболее активных членов профсоюза.</a:t>
            </a:r>
          </a:p>
          <a:p>
            <a:pPr marL="266700" indent="-266700">
              <a:lnSpc>
                <a:spcPct val="97000"/>
              </a:lnSpc>
            </a:pPr>
            <a:r>
              <a:rPr lang="ru-RU" sz="1700" b="1" dirty="0" smtClean="0">
                <a:solidFill>
                  <a:srgbClr val="C00000"/>
                </a:solidFill>
              </a:rPr>
              <a:t>11. Организовать </a:t>
            </a:r>
            <a:r>
              <a:rPr lang="ru-RU" sz="1700" b="1" dirty="0">
                <a:solidFill>
                  <a:srgbClr val="C00000"/>
                </a:solidFill>
              </a:rPr>
              <a:t>работу по привлечению  в профсоюз молодых специалистов</a:t>
            </a:r>
            <a:r>
              <a:rPr lang="ru-RU" sz="1700" b="1" dirty="0" smtClean="0">
                <a:solidFill>
                  <a:srgbClr val="C00000"/>
                </a:solidFill>
              </a:rPr>
              <a:t>. Провести торжественный прием в профсоюз</a:t>
            </a:r>
            <a:endParaRPr lang="ru-RU" sz="17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60648"/>
            <a:ext cx="8568952" cy="122674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lnSpc>
                <a:spcPct val="97000"/>
              </a:lnSpc>
            </a:pPr>
            <a:endParaRPr lang="ru-RU" sz="1000" b="1" dirty="0" smtClean="0">
              <a:solidFill>
                <a:srgbClr val="99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7000"/>
              </a:lnSpc>
            </a:pPr>
            <a:r>
              <a:rPr lang="ru-RU" sz="2800" b="1" dirty="0" smtClean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Годовая </a:t>
            </a:r>
            <a:r>
              <a:rPr lang="ru-RU" sz="2800" b="1" dirty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циклограмма </a:t>
            </a:r>
            <a:r>
              <a:rPr lang="ru-RU" sz="2800" b="1" dirty="0" smtClean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 </a:t>
            </a:r>
            <a:r>
              <a:rPr lang="kk-KZ" sz="2800" b="1" dirty="0" smtClean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800" b="1" dirty="0" err="1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редседателя</a:t>
            </a:r>
            <a:r>
              <a:rPr lang="ru-RU" sz="2800" b="1" dirty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 smtClean="0">
              <a:solidFill>
                <a:srgbClr val="99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7000"/>
              </a:lnSpc>
            </a:pPr>
            <a:r>
              <a:rPr lang="ru-RU" sz="2800" b="1" dirty="0" smtClean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первичной </a:t>
            </a:r>
            <a:r>
              <a:rPr lang="ru-RU" sz="2800" b="1" dirty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профсоюзной </a:t>
            </a:r>
            <a:r>
              <a:rPr lang="ru-RU" sz="2800" b="1" dirty="0" smtClean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</a:t>
            </a:r>
          </a:p>
          <a:p>
            <a:pPr algn="ctr">
              <a:lnSpc>
                <a:spcPct val="97000"/>
              </a:lnSpc>
            </a:pPr>
            <a:endParaRPr lang="ru-RU" sz="1000" dirty="0">
              <a:solidFill>
                <a:srgbClr val="99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4574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124744"/>
            <a:ext cx="8892480" cy="5428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0033CC"/>
              </a:solidFill>
            </a:endParaRPr>
          </a:p>
          <a:p>
            <a:endParaRPr lang="ru-RU" sz="2000" b="1" dirty="0">
              <a:solidFill>
                <a:srgbClr val="0033CC"/>
              </a:solidFill>
            </a:endParaRPr>
          </a:p>
          <a:p>
            <a:r>
              <a:rPr lang="ru-RU" sz="2000" b="1" dirty="0" smtClean="0">
                <a:solidFill>
                  <a:srgbClr val="0033CC"/>
                </a:solidFill>
              </a:rPr>
              <a:t>Октябрь</a:t>
            </a:r>
            <a:r>
              <a:rPr lang="ru-RU" b="1" dirty="0" smtClean="0">
                <a:solidFill>
                  <a:srgbClr val="0033CC"/>
                </a:solidFill>
              </a:rPr>
              <a:t>: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Поздравить </a:t>
            </a:r>
            <a:r>
              <a:rPr lang="ru-RU" b="1" dirty="0">
                <a:solidFill>
                  <a:srgbClr val="C00000"/>
                </a:solidFill>
              </a:rPr>
              <a:t>коллектив </a:t>
            </a:r>
          </a:p>
          <a:p>
            <a:pPr algn="ctr">
              <a:lnSpc>
                <a:spcPct val="93000"/>
              </a:lnSpc>
            </a:pPr>
            <a:r>
              <a:rPr lang="ru-RU" b="1" dirty="0">
                <a:solidFill>
                  <a:srgbClr val="C00000"/>
                </a:solidFill>
              </a:rPr>
              <a:t>С ДНЕМ ПРОФСОЮЗОВ </a:t>
            </a:r>
            <a:r>
              <a:rPr lang="ru-RU" b="1" dirty="0" smtClean="0">
                <a:solidFill>
                  <a:srgbClr val="C00000"/>
                </a:solidFill>
              </a:rPr>
              <a:t>КАЗАХСТАНА </a:t>
            </a:r>
            <a:endParaRPr lang="ru-RU" dirty="0">
              <a:solidFill>
                <a:srgbClr val="C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rgbClr val="006600"/>
                </a:solidFill>
              </a:rPr>
              <a:t>Совместно </a:t>
            </a:r>
            <a:r>
              <a:rPr lang="ru-RU" b="1" dirty="0">
                <a:solidFill>
                  <a:srgbClr val="006600"/>
                </a:solidFill>
              </a:rPr>
              <a:t>с администрацией провести мероприятие, посвященное Дню Учителя. Подготовить праздничное поздравление </a:t>
            </a:r>
            <a:r>
              <a:rPr lang="ru-RU" b="1" dirty="0" smtClean="0">
                <a:solidFill>
                  <a:srgbClr val="006600"/>
                </a:solidFill>
              </a:rPr>
              <a:t>для </a:t>
            </a:r>
            <a:r>
              <a:rPr lang="ru-RU" b="1" dirty="0">
                <a:solidFill>
                  <a:srgbClr val="006600"/>
                </a:solidFill>
              </a:rPr>
              <a:t>размещения </a:t>
            </a:r>
            <a:r>
              <a:rPr lang="ru-RU" b="1" dirty="0" smtClean="0">
                <a:solidFill>
                  <a:srgbClr val="006600"/>
                </a:solidFill>
              </a:rPr>
              <a:t>на профсоюзном стенде.</a:t>
            </a:r>
            <a:endParaRPr lang="ru-RU" b="1" dirty="0">
              <a:solidFill>
                <a:srgbClr val="006600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b="1" dirty="0" smtClean="0">
                <a:solidFill>
                  <a:srgbClr val="006600"/>
                </a:solidFill>
              </a:rPr>
              <a:t>Принять </a:t>
            </a:r>
            <a:r>
              <a:rPr lang="ru-RU" b="1" dirty="0">
                <a:solidFill>
                  <a:srgbClr val="006600"/>
                </a:solidFill>
              </a:rPr>
              <a:t>участие в подготовке и проведении Дня пожилого человека (чествование ветеранов педагогического труда).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b="1" dirty="0">
                <a:solidFill>
                  <a:srgbClr val="006600"/>
                </a:solidFill>
              </a:rPr>
              <a:t>Проверить инструкции по охране труда и технике безопасности, наличие подписей работающих.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b="1" dirty="0">
                <a:solidFill>
                  <a:srgbClr val="006600"/>
                </a:solidFill>
              </a:rPr>
              <a:t>Провести проверку правильности ведения трудовых книжек, </a:t>
            </a:r>
            <a:r>
              <a:rPr lang="ru-RU" b="1" dirty="0" smtClean="0">
                <a:solidFill>
                  <a:srgbClr val="006600"/>
                </a:solidFill>
              </a:rPr>
              <a:t>трудовых        договоров</a:t>
            </a:r>
            <a:r>
              <a:rPr lang="ru-RU" b="1" dirty="0">
                <a:solidFill>
                  <a:srgbClr val="006600"/>
                </a:solidFill>
              </a:rPr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b="1" dirty="0" smtClean="0">
                <a:solidFill>
                  <a:srgbClr val="006600"/>
                </a:solidFill>
              </a:rPr>
              <a:t>Совместно </a:t>
            </a:r>
            <a:r>
              <a:rPr lang="ru-RU" b="1" dirty="0">
                <a:solidFill>
                  <a:srgbClr val="006600"/>
                </a:solidFill>
              </a:rPr>
              <a:t>с комиссией по охране труда </a:t>
            </a:r>
            <a:r>
              <a:rPr lang="ru-RU" b="1" dirty="0" smtClean="0">
                <a:solidFill>
                  <a:srgbClr val="006600"/>
                </a:solidFill>
              </a:rPr>
              <a:t> организовать </a:t>
            </a:r>
            <a:r>
              <a:rPr lang="ru-RU" b="1" dirty="0">
                <a:solidFill>
                  <a:srgbClr val="006600"/>
                </a:solidFill>
              </a:rPr>
              <a:t>проверку подготовки учреждения к работе в зимних условиях и оказать помощь администрации образовательного учреждения в организации субботников</a:t>
            </a:r>
            <a:r>
              <a:rPr lang="ru-RU" b="1" dirty="0" smtClean="0">
                <a:solidFill>
                  <a:srgbClr val="006600"/>
                </a:solidFill>
              </a:rPr>
              <a:t>. </a:t>
            </a:r>
            <a:endParaRPr lang="ru-RU" b="1" dirty="0">
              <a:solidFill>
                <a:srgbClr val="0066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rgbClr val="006600"/>
                </a:solidFill>
              </a:rPr>
              <a:t>Организовать </a:t>
            </a:r>
            <a:r>
              <a:rPr lang="ru-RU" b="1" dirty="0">
                <a:solidFill>
                  <a:srgbClr val="006600"/>
                </a:solidFill>
              </a:rPr>
              <a:t>проведение занятия профсоюзного кружка</a:t>
            </a:r>
          </a:p>
          <a:p>
            <a:pPr marL="342900" lvl="0" indent="-342900">
              <a:buFont typeface="+mj-lt"/>
              <a:buAutoNum type="arabicPeriod"/>
            </a:pP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3248" y="332656"/>
            <a:ext cx="8424936" cy="122674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lnSpc>
                <a:spcPct val="97000"/>
              </a:lnSpc>
            </a:pPr>
            <a:endParaRPr lang="ru-RU" sz="1000" b="1" dirty="0" smtClean="0">
              <a:solidFill>
                <a:srgbClr val="99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7000"/>
              </a:lnSpc>
            </a:pPr>
            <a:r>
              <a:rPr lang="ru-RU" sz="2800" b="1" dirty="0" smtClean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Годовая </a:t>
            </a:r>
            <a:r>
              <a:rPr lang="ru-RU" sz="2800" b="1" dirty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циклограмма </a:t>
            </a:r>
            <a:r>
              <a:rPr lang="ru-RU" sz="2800" b="1" dirty="0" smtClean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 </a:t>
            </a:r>
            <a:r>
              <a:rPr lang="kk-KZ" sz="2800" b="1" dirty="0" smtClean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800" b="1" dirty="0" err="1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редседателя</a:t>
            </a:r>
            <a:r>
              <a:rPr lang="ru-RU" sz="2800" b="1" dirty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 smtClean="0">
              <a:solidFill>
                <a:srgbClr val="99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7000"/>
              </a:lnSpc>
            </a:pPr>
            <a:r>
              <a:rPr lang="ru-RU" sz="2800" b="1" dirty="0" smtClean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первичной </a:t>
            </a:r>
            <a:r>
              <a:rPr lang="ru-RU" sz="2800" b="1" dirty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профсоюзной </a:t>
            </a:r>
            <a:r>
              <a:rPr lang="ru-RU" sz="2800" b="1" dirty="0" smtClean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</a:t>
            </a:r>
          </a:p>
          <a:p>
            <a:pPr algn="ctr">
              <a:lnSpc>
                <a:spcPct val="97000"/>
              </a:lnSpc>
            </a:pPr>
            <a:endParaRPr lang="ru-RU" sz="1000" dirty="0">
              <a:solidFill>
                <a:srgbClr val="99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3526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0342" y="1556792"/>
            <a:ext cx="8923658" cy="5501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3000"/>
              </a:lnSpc>
            </a:pPr>
            <a:r>
              <a:rPr lang="ru-RU" b="1" dirty="0" smtClean="0">
                <a:solidFill>
                  <a:srgbClr val="0033CC"/>
                </a:solidFill>
              </a:rPr>
              <a:t>Ноябрь</a:t>
            </a:r>
            <a:r>
              <a:rPr lang="ru-RU" b="1" dirty="0">
                <a:solidFill>
                  <a:srgbClr val="0033CC"/>
                </a:solidFill>
              </a:rPr>
              <a:t>:</a:t>
            </a:r>
          </a:p>
          <a:p>
            <a:pPr marL="342900" lvl="0" indent="-342900">
              <a:lnSpc>
                <a:spcPct val="93000"/>
              </a:lnSpc>
              <a:buFont typeface="+mj-lt"/>
              <a:buAutoNum type="arabicPeriod"/>
            </a:pPr>
            <a:r>
              <a:rPr lang="ru-RU" b="1" dirty="0">
                <a:solidFill>
                  <a:srgbClr val="C00000"/>
                </a:solidFill>
              </a:rPr>
              <a:t>Провести заседание профкома «О результатах проверки правильности ведения трудовых книжек и трудовых договоров» (может быть др. </a:t>
            </a:r>
            <a:r>
              <a:rPr lang="ru-RU" b="1" dirty="0" smtClean="0">
                <a:solidFill>
                  <a:srgbClr val="C00000"/>
                </a:solidFill>
              </a:rPr>
              <a:t>тема)</a:t>
            </a:r>
            <a:endParaRPr lang="ru-RU" b="1" dirty="0">
              <a:solidFill>
                <a:srgbClr val="C00000"/>
              </a:solidFill>
            </a:endParaRPr>
          </a:p>
          <a:p>
            <a:pPr marL="342900" lvl="0" indent="-342900">
              <a:lnSpc>
                <a:spcPct val="93000"/>
              </a:lnSpc>
              <a:buFont typeface="+mj-lt"/>
              <a:buAutoNum type="arabicPeriod"/>
            </a:pPr>
            <a:r>
              <a:rPr lang="ru-RU" b="1" dirty="0">
                <a:solidFill>
                  <a:srgbClr val="C00000"/>
                </a:solidFill>
              </a:rPr>
              <a:t>Подготовить статистический отчет </a:t>
            </a:r>
          </a:p>
          <a:p>
            <a:pPr marL="342900" lvl="0" indent="-342900">
              <a:lnSpc>
                <a:spcPct val="93000"/>
              </a:lnSpc>
              <a:buFont typeface="+mj-lt"/>
              <a:buAutoNum type="arabicPeriod"/>
            </a:pPr>
            <a:r>
              <a:rPr lang="ru-RU" b="1" dirty="0">
                <a:solidFill>
                  <a:srgbClr val="C00000"/>
                </a:solidFill>
              </a:rPr>
              <a:t>Выписать газету </a:t>
            </a:r>
            <a:r>
              <a:rPr lang="ru-RU" b="1" dirty="0" smtClean="0">
                <a:solidFill>
                  <a:srgbClr val="C00000"/>
                </a:solidFill>
              </a:rPr>
              <a:t>«</a:t>
            </a:r>
            <a:r>
              <a:rPr lang="kk-KZ" b="1" dirty="0" smtClean="0">
                <a:solidFill>
                  <a:srgbClr val="C00000"/>
                </a:solidFill>
              </a:rPr>
              <a:t>Қазақстан  кәсіподақтары</a:t>
            </a:r>
            <a:r>
              <a:rPr lang="ru-RU" b="1" dirty="0" smtClean="0">
                <a:solidFill>
                  <a:srgbClr val="C00000"/>
                </a:solidFill>
              </a:rPr>
              <a:t>».</a:t>
            </a:r>
            <a:endParaRPr lang="ru-RU" b="1" dirty="0">
              <a:solidFill>
                <a:srgbClr val="C00000"/>
              </a:solidFill>
            </a:endParaRPr>
          </a:p>
          <a:p>
            <a:pPr marL="342900" lvl="0" indent="-342900">
              <a:lnSpc>
                <a:spcPct val="93000"/>
              </a:lnSpc>
              <a:buFont typeface="+mj-lt"/>
              <a:buAutoNum type="arabicPeriod"/>
            </a:pPr>
            <a:r>
              <a:rPr lang="ru-RU" b="1" dirty="0">
                <a:solidFill>
                  <a:srgbClr val="C00000"/>
                </a:solidFill>
              </a:rPr>
              <a:t>Собрать заявки на все виды оздоровления </a:t>
            </a:r>
            <a:r>
              <a:rPr lang="ru-RU" b="1" dirty="0" smtClean="0">
                <a:solidFill>
                  <a:srgbClr val="C00000"/>
                </a:solidFill>
              </a:rPr>
              <a:t>сотрудников и их детей сотрудников, представить в вышестоящий орган Профсоюза.</a:t>
            </a:r>
          </a:p>
          <a:p>
            <a:pPr marL="342900" indent="-342900">
              <a:lnSpc>
                <a:spcPct val="93000"/>
              </a:lnSpc>
              <a:buFont typeface="+mj-lt"/>
              <a:buAutoNum type="arabicPeriod"/>
            </a:pPr>
            <a:r>
              <a:rPr lang="ru-RU" b="1" dirty="0">
                <a:solidFill>
                  <a:srgbClr val="C00000"/>
                </a:solidFill>
              </a:rPr>
              <a:t>Организовать проведение занятия профсоюзного </a:t>
            </a:r>
            <a:r>
              <a:rPr lang="ru-RU" b="1" dirty="0" smtClean="0">
                <a:solidFill>
                  <a:srgbClr val="C00000"/>
                </a:solidFill>
              </a:rPr>
              <a:t>кружка</a:t>
            </a:r>
          </a:p>
          <a:p>
            <a:pPr lvl="0">
              <a:lnSpc>
                <a:spcPct val="93000"/>
              </a:lnSpc>
            </a:pPr>
            <a:endParaRPr lang="ru-RU" sz="1000" b="1" dirty="0" smtClean="0">
              <a:solidFill>
                <a:srgbClr val="C00000"/>
              </a:solidFill>
            </a:endParaRPr>
          </a:p>
          <a:p>
            <a:pPr>
              <a:lnSpc>
                <a:spcPct val="93000"/>
              </a:lnSpc>
            </a:pPr>
            <a:r>
              <a:rPr lang="ru-RU" b="1" dirty="0" smtClean="0">
                <a:solidFill>
                  <a:srgbClr val="0033CC"/>
                </a:solidFill>
              </a:rPr>
              <a:t>Декабрь:</a:t>
            </a:r>
            <a:endParaRPr lang="ru-RU" b="1" dirty="0">
              <a:solidFill>
                <a:srgbClr val="0033CC"/>
              </a:solidFill>
            </a:endParaRPr>
          </a:p>
          <a:p>
            <a:pPr marL="342900" lvl="0" indent="-342900">
              <a:lnSpc>
                <a:spcPct val="93000"/>
              </a:lnSpc>
              <a:buFont typeface="+mj-lt"/>
              <a:buAutoNum type="arabicPeriod"/>
            </a:pPr>
            <a:r>
              <a:rPr lang="ru-RU" b="1" dirty="0" smtClean="0">
                <a:solidFill>
                  <a:srgbClr val="006600"/>
                </a:solidFill>
              </a:rPr>
              <a:t>Представить </a:t>
            </a:r>
            <a:r>
              <a:rPr lang="ru-RU" b="1" dirty="0">
                <a:solidFill>
                  <a:srgbClr val="006600"/>
                </a:solidFill>
              </a:rPr>
              <a:t>в </a:t>
            </a:r>
            <a:r>
              <a:rPr lang="ru-RU" b="1" dirty="0" smtClean="0">
                <a:solidFill>
                  <a:srgbClr val="006600"/>
                </a:solidFill>
              </a:rPr>
              <a:t>вышестоящий орган Профсоюза </a:t>
            </a:r>
            <a:r>
              <a:rPr lang="ru-RU" b="1" dirty="0">
                <a:solidFill>
                  <a:srgbClr val="006600"/>
                </a:solidFill>
              </a:rPr>
              <a:t>статистический отчет </a:t>
            </a:r>
          </a:p>
          <a:p>
            <a:pPr marL="342900" lvl="0" indent="-342900">
              <a:lnSpc>
                <a:spcPct val="93000"/>
              </a:lnSpc>
              <a:buFont typeface="+mj-lt"/>
              <a:buAutoNum type="arabicPeriod"/>
            </a:pPr>
            <a:r>
              <a:rPr lang="ru-RU" b="1" dirty="0">
                <a:solidFill>
                  <a:srgbClr val="006600"/>
                </a:solidFill>
              </a:rPr>
              <a:t>Инициировать проведение  собрания трудового коллектива о выполнении коллективного </a:t>
            </a:r>
            <a:r>
              <a:rPr lang="ru-RU" b="1" dirty="0" smtClean="0">
                <a:solidFill>
                  <a:srgbClr val="006600"/>
                </a:solidFill>
              </a:rPr>
              <a:t>договора. </a:t>
            </a:r>
          </a:p>
          <a:p>
            <a:pPr marL="342900" lvl="0" indent="-342900">
              <a:lnSpc>
                <a:spcPct val="93000"/>
              </a:lnSpc>
              <a:buFont typeface="+mj-lt"/>
              <a:buAutoNum type="arabicPeriod"/>
            </a:pPr>
            <a:r>
              <a:rPr lang="ru-RU" b="1" dirty="0" smtClean="0">
                <a:solidFill>
                  <a:srgbClr val="006600"/>
                </a:solidFill>
              </a:rPr>
              <a:t>Организовать мероприятия ко Дню Первого Президента и Дню Независимости Казахстан</a:t>
            </a:r>
          </a:p>
          <a:p>
            <a:pPr marL="342900" lvl="0" indent="-342900">
              <a:lnSpc>
                <a:spcPct val="93000"/>
              </a:lnSpc>
              <a:buFont typeface="+mj-lt"/>
              <a:buAutoNum type="arabicPeriod"/>
            </a:pPr>
            <a:r>
              <a:rPr lang="ru-RU" b="1" dirty="0" smtClean="0">
                <a:solidFill>
                  <a:srgbClr val="006600"/>
                </a:solidFill>
              </a:rPr>
              <a:t>Организовать подготовку  </a:t>
            </a:r>
            <a:r>
              <a:rPr lang="ru-RU" b="1" dirty="0">
                <a:solidFill>
                  <a:srgbClr val="006600"/>
                </a:solidFill>
              </a:rPr>
              <a:t>новогоднего праздника для работников образовательного </a:t>
            </a:r>
            <a:r>
              <a:rPr lang="ru-RU" b="1" dirty="0" smtClean="0">
                <a:solidFill>
                  <a:srgbClr val="006600"/>
                </a:solidFill>
              </a:rPr>
              <a:t>учреждения, приобретение </a:t>
            </a:r>
            <a:r>
              <a:rPr lang="ru-RU" b="1" dirty="0">
                <a:solidFill>
                  <a:srgbClr val="006600"/>
                </a:solidFill>
              </a:rPr>
              <a:t>новогодних подарков и билетов на новогоднюю елку для детей членов Профсоюза.</a:t>
            </a:r>
          </a:p>
          <a:p>
            <a:pPr marL="342900" lvl="0" indent="-342900">
              <a:lnSpc>
                <a:spcPct val="93000"/>
              </a:lnSpc>
              <a:buFont typeface="+mj-lt"/>
              <a:buAutoNum type="arabicPeriod"/>
            </a:pPr>
            <a:r>
              <a:rPr lang="ru-RU" b="1" dirty="0" smtClean="0">
                <a:solidFill>
                  <a:srgbClr val="006600"/>
                </a:solidFill>
              </a:rPr>
              <a:t>Подготовить </a:t>
            </a:r>
            <a:r>
              <a:rPr lang="ru-RU" b="1" dirty="0">
                <a:solidFill>
                  <a:srgbClr val="006600"/>
                </a:solidFill>
              </a:rPr>
              <a:t>отчет о расходовании профсоюзных средств.</a:t>
            </a:r>
          </a:p>
          <a:p>
            <a:pPr marL="342900" lvl="0" indent="-342900">
              <a:lnSpc>
                <a:spcPct val="93000"/>
              </a:lnSpc>
              <a:buFont typeface="+mj-lt"/>
              <a:buAutoNum type="arabicPeriod"/>
            </a:pPr>
            <a:r>
              <a:rPr lang="ru-RU" b="1" dirty="0" smtClean="0">
                <a:solidFill>
                  <a:srgbClr val="006600"/>
                </a:solidFill>
              </a:rPr>
              <a:t> Принять участие  в согласовании графика отпусков работников.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3248" y="332656"/>
            <a:ext cx="8424936" cy="122674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lnSpc>
                <a:spcPct val="97000"/>
              </a:lnSpc>
            </a:pPr>
            <a:endParaRPr lang="ru-RU" sz="1000" b="1" dirty="0" smtClean="0">
              <a:solidFill>
                <a:srgbClr val="99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7000"/>
              </a:lnSpc>
            </a:pPr>
            <a:r>
              <a:rPr lang="ru-RU" sz="2800" b="1" dirty="0" smtClean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Годовая </a:t>
            </a:r>
            <a:r>
              <a:rPr lang="ru-RU" sz="2800" b="1" dirty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циклограмма </a:t>
            </a:r>
            <a:r>
              <a:rPr lang="ru-RU" sz="2800" b="1" dirty="0" smtClean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 </a:t>
            </a:r>
            <a:r>
              <a:rPr lang="kk-KZ" sz="2800" b="1" dirty="0" smtClean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800" b="1" dirty="0" err="1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редседателя</a:t>
            </a:r>
            <a:r>
              <a:rPr lang="ru-RU" sz="2800" b="1" dirty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 smtClean="0">
              <a:solidFill>
                <a:srgbClr val="99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7000"/>
              </a:lnSpc>
            </a:pPr>
            <a:r>
              <a:rPr lang="ru-RU" sz="2800" b="1" dirty="0" smtClean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первичной </a:t>
            </a:r>
            <a:r>
              <a:rPr lang="ru-RU" sz="2800" b="1" dirty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профсоюзной </a:t>
            </a:r>
            <a:r>
              <a:rPr lang="ru-RU" sz="2800" b="1" dirty="0" smtClean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</a:t>
            </a:r>
          </a:p>
          <a:p>
            <a:pPr algn="ctr">
              <a:lnSpc>
                <a:spcPct val="97000"/>
              </a:lnSpc>
            </a:pPr>
            <a:endParaRPr lang="ru-RU" sz="1000" dirty="0">
              <a:solidFill>
                <a:srgbClr val="99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0221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1628800"/>
            <a:ext cx="8820472" cy="5213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7000"/>
              </a:lnSpc>
            </a:pPr>
            <a:r>
              <a:rPr lang="ru-RU" b="1" dirty="0">
                <a:solidFill>
                  <a:srgbClr val="0033CC"/>
                </a:solidFill>
              </a:rPr>
              <a:t>Январь: </a:t>
            </a:r>
          </a:p>
          <a:p>
            <a:pPr marL="342900" lvl="0" indent="-342900">
              <a:lnSpc>
                <a:spcPct val="97000"/>
              </a:lnSpc>
              <a:buFont typeface="+mj-lt"/>
              <a:buAutoNum type="arabicPeriod"/>
            </a:pPr>
            <a:r>
              <a:rPr lang="ru-RU" b="1" dirty="0">
                <a:solidFill>
                  <a:srgbClr val="C00000"/>
                </a:solidFill>
              </a:rPr>
              <a:t>Проверить выполнение решений профсоюзных собраний и заседаний профкомов.</a:t>
            </a:r>
          </a:p>
          <a:p>
            <a:pPr marL="342900" lvl="0" indent="-342900">
              <a:lnSpc>
                <a:spcPct val="97000"/>
              </a:lnSpc>
              <a:buFont typeface="+mj-lt"/>
              <a:buAutoNum type="arabicPeriod"/>
            </a:pPr>
            <a:r>
              <a:rPr lang="ru-RU" b="1" dirty="0">
                <a:solidFill>
                  <a:srgbClr val="C00000"/>
                </a:solidFill>
              </a:rPr>
              <a:t>Составить смету расходования профсоюзных средств на год. </a:t>
            </a:r>
          </a:p>
          <a:p>
            <a:pPr marL="342900" lvl="0" indent="-342900">
              <a:lnSpc>
                <a:spcPct val="97000"/>
              </a:lnSpc>
              <a:buFont typeface="+mj-lt"/>
              <a:buAutoNum type="arabicPeriod"/>
            </a:pPr>
            <a:r>
              <a:rPr lang="ru-RU" b="1" dirty="0">
                <a:solidFill>
                  <a:srgbClr val="C00000"/>
                </a:solidFill>
              </a:rPr>
              <a:t>Представить в вышестоящую организацию Профсоюза информацию о работе первичной профсоюзной организации за предыдущий год.</a:t>
            </a:r>
          </a:p>
          <a:p>
            <a:pPr marL="342900" lvl="0" indent="-342900">
              <a:lnSpc>
                <a:spcPct val="97000"/>
              </a:lnSpc>
              <a:buFont typeface="+mj-lt"/>
              <a:buAutoNum type="arabicPeriod"/>
            </a:pPr>
            <a:r>
              <a:rPr lang="ru-RU" b="1" dirty="0">
                <a:solidFill>
                  <a:srgbClr val="C00000"/>
                </a:solidFill>
              </a:rPr>
              <a:t>Организовать </a:t>
            </a:r>
            <a:r>
              <a:rPr lang="ru-RU" b="1" dirty="0" smtClean="0">
                <a:solidFill>
                  <a:srgbClr val="C00000"/>
                </a:solidFill>
              </a:rPr>
              <a:t>проведение проверки </a:t>
            </a:r>
            <a:r>
              <a:rPr lang="ru-RU" b="1" dirty="0">
                <a:solidFill>
                  <a:srgbClr val="C00000"/>
                </a:solidFill>
              </a:rPr>
              <a:t>рационального использования рабочего времени и соблюдения режима работы в праздничные и выходные дни и рассмотреть вопрос на заседании профкома (при необходимости).</a:t>
            </a:r>
          </a:p>
          <a:p>
            <a:pPr>
              <a:lnSpc>
                <a:spcPct val="97000"/>
              </a:lnSpc>
            </a:pPr>
            <a:r>
              <a:rPr lang="ru-RU" b="1" dirty="0" smtClean="0">
                <a:solidFill>
                  <a:srgbClr val="0033CC"/>
                </a:solidFill>
              </a:rPr>
              <a:t>Февраль</a:t>
            </a:r>
            <a:r>
              <a:rPr lang="ru-RU" b="1" dirty="0">
                <a:solidFill>
                  <a:srgbClr val="0033CC"/>
                </a:solidFill>
              </a:rPr>
              <a:t>:</a:t>
            </a:r>
            <a:endParaRPr lang="ru-RU" dirty="0">
              <a:solidFill>
                <a:srgbClr val="0033CC"/>
              </a:solidFill>
            </a:endParaRPr>
          </a:p>
          <a:p>
            <a:pPr marL="342900" lvl="0" indent="-342900">
              <a:lnSpc>
                <a:spcPct val="97000"/>
              </a:lnSpc>
              <a:buFont typeface="+mj-lt"/>
              <a:buAutoNum type="arabicPeriod"/>
            </a:pPr>
            <a:r>
              <a:rPr lang="ru-RU" b="1" dirty="0">
                <a:solidFill>
                  <a:srgbClr val="003300"/>
                </a:solidFill>
              </a:rPr>
              <a:t>Провести анализ работы с заявлениями и обращениями членов Профсоюза и рассмотреть вопрос на заседании профкома.</a:t>
            </a:r>
          </a:p>
          <a:p>
            <a:pPr marL="342900" lvl="0" indent="-342900">
              <a:lnSpc>
                <a:spcPct val="97000"/>
              </a:lnSpc>
              <a:buFont typeface="+mj-lt"/>
              <a:buAutoNum type="arabicPeriod"/>
            </a:pPr>
            <a:r>
              <a:rPr lang="ru-RU" b="1" dirty="0">
                <a:solidFill>
                  <a:srgbClr val="003300"/>
                </a:solidFill>
              </a:rPr>
              <a:t>Начать подготовку к мероприятиям, посвященным Международному женскому Дню 8 </a:t>
            </a:r>
            <a:r>
              <a:rPr lang="ru-RU" b="1" dirty="0" smtClean="0">
                <a:solidFill>
                  <a:srgbClr val="003300"/>
                </a:solidFill>
              </a:rPr>
              <a:t>Марта  и </a:t>
            </a:r>
            <a:r>
              <a:rPr lang="ru-RU" b="1" dirty="0" err="1" smtClean="0">
                <a:solidFill>
                  <a:srgbClr val="003300"/>
                </a:solidFill>
              </a:rPr>
              <a:t>Наурызу</a:t>
            </a:r>
            <a:endParaRPr lang="ru-RU" b="1" dirty="0" smtClean="0">
              <a:solidFill>
                <a:srgbClr val="003300"/>
              </a:solidFill>
            </a:endParaRPr>
          </a:p>
          <a:p>
            <a:pPr marL="342900" indent="-342900">
              <a:lnSpc>
                <a:spcPct val="97000"/>
              </a:lnSpc>
              <a:buFont typeface="+mj-lt"/>
              <a:buAutoNum type="arabicPeriod"/>
            </a:pPr>
            <a:r>
              <a:rPr lang="ru-RU" b="1" dirty="0">
                <a:solidFill>
                  <a:srgbClr val="003300"/>
                </a:solidFill>
              </a:rPr>
              <a:t>Организовать проведение занятия профсоюзного кружка</a:t>
            </a:r>
          </a:p>
          <a:p>
            <a:pPr marL="342900" lvl="0" indent="-342900">
              <a:buFont typeface="+mj-lt"/>
              <a:buAutoNum type="arabicPeriod"/>
            </a:pPr>
            <a:endParaRPr lang="ru-RU" b="1" dirty="0">
              <a:solidFill>
                <a:srgbClr val="003300"/>
              </a:solidFill>
            </a:endParaRPr>
          </a:p>
          <a:p>
            <a:pPr lvl="0"/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32656"/>
            <a:ext cx="8504656" cy="122674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lnSpc>
                <a:spcPct val="97000"/>
              </a:lnSpc>
            </a:pPr>
            <a:endParaRPr lang="ru-RU" sz="1000" b="1" dirty="0" smtClean="0">
              <a:solidFill>
                <a:srgbClr val="99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7000"/>
              </a:lnSpc>
            </a:pPr>
            <a:r>
              <a:rPr lang="ru-RU" sz="2800" b="1" dirty="0" smtClean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Годовая </a:t>
            </a:r>
            <a:r>
              <a:rPr lang="ru-RU" sz="2800" b="1" dirty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циклограмма </a:t>
            </a:r>
            <a:r>
              <a:rPr lang="ru-RU" sz="2800" b="1" dirty="0" smtClean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 </a:t>
            </a:r>
            <a:r>
              <a:rPr lang="kk-KZ" sz="2800" b="1" dirty="0" smtClean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800" b="1" dirty="0" err="1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редседателя</a:t>
            </a:r>
            <a:r>
              <a:rPr lang="ru-RU" sz="2800" b="1" dirty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 smtClean="0">
              <a:solidFill>
                <a:srgbClr val="99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7000"/>
              </a:lnSpc>
            </a:pPr>
            <a:r>
              <a:rPr lang="ru-RU" sz="2800" b="1" dirty="0" smtClean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первичной </a:t>
            </a:r>
            <a:r>
              <a:rPr lang="ru-RU" sz="2800" b="1" dirty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профсоюзной </a:t>
            </a:r>
            <a:r>
              <a:rPr lang="ru-RU" sz="2800" b="1" dirty="0" smtClean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</a:t>
            </a:r>
          </a:p>
          <a:p>
            <a:pPr algn="ctr">
              <a:lnSpc>
                <a:spcPct val="97000"/>
              </a:lnSpc>
            </a:pPr>
            <a:endParaRPr lang="ru-RU" sz="1000" dirty="0">
              <a:solidFill>
                <a:srgbClr val="99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7260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1628800"/>
            <a:ext cx="8496944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ru-RU" sz="2000" b="1" dirty="0">
                <a:solidFill>
                  <a:srgbClr val="0033CC"/>
                </a:solidFill>
              </a:rPr>
              <a:t>Март:</a:t>
            </a:r>
          </a:p>
          <a:p>
            <a:pPr marL="457200" lvl="0" indent="-457200">
              <a:lnSpc>
                <a:spcPct val="95000"/>
              </a:lnSpc>
              <a:buFont typeface="+mj-lt"/>
              <a:buAutoNum type="arabicPeriod"/>
            </a:pPr>
            <a:r>
              <a:rPr lang="ru-RU" sz="2000" b="1" dirty="0" smtClean="0">
                <a:solidFill>
                  <a:srgbClr val="C00000"/>
                </a:solidFill>
              </a:rPr>
              <a:t>Поздравить коллег и ветеранов педагогического труда с            8 </a:t>
            </a:r>
            <a:r>
              <a:rPr lang="ru-RU" sz="2000" b="1" dirty="0">
                <a:solidFill>
                  <a:srgbClr val="C00000"/>
                </a:solidFill>
              </a:rPr>
              <a:t>Марта</a:t>
            </a:r>
            <a:r>
              <a:rPr lang="ru-RU" sz="2000" b="1" dirty="0" smtClean="0">
                <a:solidFill>
                  <a:srgbClr val="C00000"/>
                </a:solidFill>
              </a:rPr>
              <a:t>.</a:t>
            </a:r>
          </a:p>
          <a:p>
            <a:pPr marL="457200" lvl="0" indent="-457200">
              <a:lnSpc>
                <a:spcPct val="95000"/>
              </a:lnSpc>
              <a:buFont typeface="+mj-lt"/>
              <a:buAutoNum type="arabicPeriod"/>
            </a:pPr>
            <a:r>
              <a:rPr lang="ru-RU" sz="2000" b="1" dirty="0" smtClean="0">
                <a:solidFill>
                  <a:srgbClr val="C00000"/>
                </a:solidFill>
              </a:rPr>
              <a:t>Организовать празднование </a:t>
            </a:r>
            <a:r>
              <a:rPr lang="ru-RU" sz="2000" b="1" dirty="0" err="1" smtClean="0">
                <a:solidFill>
                  <a:srgbClr val="C00000"/>
                </a:solidFill>
              </a:rPr>
              <a:t>Наурыза</a:t>
            </a:r>
            <a:endParaRPr lang="ru-RU" sz="2000" b="1" dirty="0">
              <a:solidFill>
                <a:srgbClr val="C00000"/>
              </a:solidFill>
            </a:endParaRPr>
          </a:p>
          <a:p>
            <a:pPr marL="457200" lvl="0" indent="-457200">
              <a:lnSpc>
                <a:spcPct val="95000"/>
              </a:lnSpc>
              <a:buFont typeface="+mj-lt"/>
              <a:buAutoNum type="arabicPeriod"/>
            </a:pPr>
            <a:r>
              <a:rPr lang="ru-RU" sz="2000" b="1" dirty="0">
                <a:solidFill>
                  <a:srgbClr val="C00000"/>
                </a:solidFill>
              </a:rPr>
              <a:t>Организовать проведение Дня здоровья для членов Профсоюза</a:t>
            </a:r>
            <a:r>
              <a:rPr lang="ru-RU" sz="2000" b="1" dirty="0" smtClean="0">
                <a:solidFill>
                  <a:srgbClr val="C00000"/>
                </a:solidFill>
              </a:rPr>
              <a:t>.</a:t>
            </a:r>
          </a:p>
          <a:p>
            <a:pPr marL="457200" lvl="0" indent="-457200">
              <a:lnSpc>
                <a:spcPct val="95000"/>
              </a:lnSpc>
              <a:buFont typeface="+mj-lt"/>
              <a:buAutoNum type="arabicPeriod"/>
            </a:pPr>
            <a:r>
              <a:rPr lang="ru-RU" sz="2000" b="1" dirty="0" smtClean="0">
                <a:solidFill>
                  <a:srgbClr val="C00000"/>
                </a:solidFill>
              </a:rPr>
              <a:t>Провести  заседание профкома</a:t>
            </a:r>
            <a:endParaRPr lang="ru-RU" sz="2000" b="1" dirty="0">
              <a:solidFill>
                <a:srgbClr val="C00000"/>
              </a:solidFill>
            </a:endParaRPr>
          </a:p>
          <a:p>
            <a:pPr>
              <a:lnSpc>
                <a:spcPct val="95000"/>
              </a:lnSpc>
            </a:pPr>
            <a:r>
              <a:rPr lang="ru-RU" sz="2000" b="1" dirty="0" smtClean="0">
                <a:solidFill>
                  <a:srgbClr val="0033CC"/>
                </a:solidFill>
              </a:rPr>
              <a:t>Апрель</a:t>
            </a:r>
            <a:r>
              <a:rPr lang="ru-RU" sz="2000" b="1" dirty="0">
                <a:solidFill>
                  <a:srgbClr val="0033CC"/>
                </a:solidFill>
              </a:rPr>
              <a:t>:</a:t>
            </a:r>
          </a:p>
          <a:p>
            <a:pPr marL="342900" lvl="0" indent="-342900">
              <a:lnSpc>
                <a:spcPct val="95000"/>
              </a:lnSpc>
              <a:buFont typeface="+mj-lt"/>
              <a:buAutoNum type="arabicPeriod"/>
            </a:pPr>
            <a:r>
              <a:rPr lang="ru-RU" sz="2000" b="1" dirty="0">
                <a:solidFill>
                  <a:srgbClr val="006600"/>
                </a:solidFill>
              </a:rPr>
              <a:t>Подготовить предложения  о поощрении членов Профсоюза.</a:t>
            </a:r>
          </a:p>
          <a:p>
            <a:pPr marL="342900" lvl="0" indent="-342900">
              <a:lnSpc>
                <a:spcPct val="95000"/>
              </a:lnSpc>
              <a:buFont typeface="+mj-lt"/>
              <a:buAutoNum type="arabicPeriod"/>
            </a:pPr>
            <a:r>
              <a:rPr lang="ru-RU" sz="2000" b="1" dirty="0">
                <a:solidFill>
                  <a:srgbClr val="006600"/>
                </a:solidFill>
              </a:rPr>
              <a:t>Подготовить </a:t>
            </a:r>
            <a:r>
              <a:rPr lang="ru-RU" sz="2000" b="1" dirty="0" smtClean="0">
                <a:solidFill>
                  <a:srgbClr val="006600"/>
                </a:solidFill>
              </a:rPr>
              <a:t>поздравление с </a:t>
            </a:r>
            <a:r>
              <a:rPr lang="ru-RU" sz="2000" b="1" dirty="0">
                <a:solidFill>
                  <a:srgbClr val="006600"/>
                </a:solidFill>
              </a:rPr>
              <a:t>праздником 1 </a:t>
            </a:r>
            <a:r>
              <a:rPr lang="ru-RU" sz="2000" b="1" dirty="0" smtClean="0">
                <a:solidFill>
                  <a:srgbClr val="006600"/>
                </a:solidFill>
              </a:rPr>
              <a:t>Мая, с размещением </a:t>
            </a:r>
            <a:r>
              <a:rPr lang="ru-RU" sz="2000" b="1" dirty="0">
                <a:solidFill>
                  <a:srgbClr val="006600"/>
                </a:solidFill>
              </a:rPr>
              <a:t>в профсоюзном </a:t>
            </a:r>
            <a:r>
              <a:rPr lang="ru-RU" sz="2000" b="1" dirty="0" smtClean="0">
                <a:solidFill>
                  <a:srgbClr val="006600"/>
                </a:solidFill>
              </a:rPr>
              <a:t>уголке</a:t>
            </a:r>
          </a:p>
          <a:p>
            <a:pPr marL="342900" lvl="0" indent="-342900">
              <a:lnSpc>
                <a:spcPct val="95000"/>
              </a:lnSpc>
              <a:buFont typeface="+mj-lt"/>
              <a:buAutoNum type="arabicPeriod"/>
            </a:pPr>
            <a:r>
              <a:rPr lang="ru-RU" sz="2000" b="1" dirty="0" smtClean="0">
                <a:solidFill>
                  <a:srgbClr val="006600"/>
                </a:solidFill>
              </a:rPr>
              <a:t>Провести  мероприятие ко Всемирному Дню труда </a:t>
            </a:r>
          </a:p>
          <a:p>
            <a:pPr lvl="0">
              <a:lnSpc>
                <a:spcPct val="95000"/>
              </a:lnSpc>
            </a:pPr>
            <a:r>
              <a:rPr lang="ru-RU" sz="2000" b="1" dirty="0">
                <a:solidFill>
                  <a:srgbClr val="006600"/>
                </a:solidFill>
              </a:rPr>
              <a:t> </a:t>
            </a:r>
            <a:r>
              <a:rPr lang="ru-RU" sz="2000" b="1" dirty="0" smtClean="0">
                <a:solidFill>
                  <a:srgbClr val="006600"/>
                </a:solidFill>
              </a:rPr>
              <a:t>     (27 апреля)</a:t>
            </a:r>
            <a:endParaRPr lang="ru-RU" sz="2000" b="1" dirty="0">
              <a:solidFill>
                <a:srgbClr val="006600"/>
              </a:solidFill>
            </a:endParaRPr>
          </a:p>
          <a:p>
            <a:pPr marL="342900" lvl="0" indent="-342900">
              <a:lnSpc>
                <a:spcPct val="95000"/>
              </a:lnSpc>
              <a:buFont typeface="+mj-lt"/>
              <a:buAutoNum type="arabicPeriod"/>
            </a:pPr>
            <a:r>
              <a:rPr lang="kk-KZ" sz="2000" b="1" dirty="0" smtClean="0">
                <a:solidFill>
                  <a:srgbClr val="006600"/>
                </a:solidFill>
              </a:rPr>
              <a:t>Организовать </a:t>
            </a:r>
            <a:r>
              <a:rPr lang="kk-KZ" sz="2000" b="1" dirty="0">
                <a:solidFill>
                  <a:srgbClr val="006600"/>
                </a:solidFill>
              </a:rPr>
              <a:t>участие коллектива в Профсоюзном </a:t>
            </a:r>
            <a:r>
              <a:rPr lang="kk-KZ" sz="2000" b="1" dirty="0" smtClean="0">
                <a:solidFill>
                  <a:srgbClr val="006600"/>
                </a:solidFill>
              </a:rPr>
              <a:t>субботнике</a:t>
            </a:r>
          </a:p>
          <a:p>
            <a:pPr marL="342900" indent="-342900">
              <a:lnSpc>
                <a:spcPct val="95000"/>
              </a:lnSpc>
              <a:buFont typeface="+mj-lt"/>
              <a:buAutoNum type="arabicPeriod"/>
            </a:pPr>
            <a:r>
              <a:rPr lang="ru-RU" sz="2000" b="1" dirty="0">
                <a:solidFill>
                  <a:srgbClr val="006600"/>
                </a:solidFill>
              </a:rPr>
              <a:t>Организовать проведение занятия профсоюзного </a:t>
            </a:r>
            <a:r>
              <a:rPr lang="ru-RU" sz="2000" b="1" dirty="0" smtClean="0">
                <a:solidFill>
                  <a:srgbClr val="006600"/>
                </a:solidFill>
              </a:rPr>
              <a:t>кружка</a:t>
            </a:r>
            <a:endParaRPr lang="ru-RU" sz="2000" b="1" dirty="0">
              <a:solidFill>
                <a:srgbClr val="0066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32656"/>
            <a:ext cx="8504656" cy="122674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lnSpc>
                <a:spcPct val="97000"/>
              </a:lnSpc>
            </a:pPr>
            <a:endParaRPr lang="ru-RU" sz="1000" b="1" dirty="0" smtClean="0">
              <a:solidFill>
                <a:srgbClr val="99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7000"/>
              </a:lnSpc>
            </a:pPr>
            <a:r>
              <a:rPr lang="ru-RU" sz="2800" b="1" dirty="0" smtClean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Годовая </a:t>
            </a:r>
            <a:r>
              <a:rPr lang="ru-RU" sz="2800" b="1" dirty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циклограмма </a:t>
            </a:r>
            <a:r>
              <a:rPr lang="ru-RU" sz="2800" b="1" dirty="0" smtClean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 </a:t>
            </a:r>
            <a:r>
              <a:rPr lang="kk-KZ" sz="2800" b="1" dirty="0" smtClean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800" b="1" dirty="0" err="1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редседателя</a:t>
            </a:r>
            <a:r>
              <a:rPr lang="ru-RU" sz="2800" b="1" dirty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 smtClean="0">
              <a:solidFill>
                <a:srgbClr val="99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7000"/>
              </a:lnSpc>
            </a:pPr>
            <a:r>
              <a:rPr lang="ru-RU" sz="2800" b="1" dirty="0" smtClean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первичной </a:t>
            </a:r>
            <a:r>
              <a:rPr lang="ru-RU" sz="2800" b="1" dirty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профсоюзной </a:t>
            </a:r>
            <a:r>
              <a:rPr lang="ru-RU" sz="2800" b="1" dirty="0" smtClean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</a:t>
            </a:r>
          </a:p>
          <a:p>
            <a:pPr algn="ctr">
              <a:lnSpc>
                <a:spcPct val="97000"/>
              </a:lnSpc>
            </a:pPr>
            <a:endParaRPr lang="ru-RU" sz="1000" dirty="0">
              <a:solidFill>
                <a:srgbClr val="99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879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1458" y="1628800"/>
            <a:ext cx="892899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3000"/>
              </a:lnSpc>
            </a:pPr>
            <a:r>
              <a:rPr lang="ru-RU" sz="2000" b="1" dirty="0" smtClean="0">
                <a:solidFill>
                  <a:srgbClr val="0033CC"/>
                </a:solidFill>
              </a:rPr>
              <a:t>Май:</a:t>
            </a:r>
          </a:p>
          <a:p>
            <a:pPr marL="457200" lvl="0" indent="-457200">
              <a:lnSpc>
                <a:spcPct val="93000"/>
              </a:lnSpc>
              <a:buFont typeface="+mj-lt"/>
              <a:buAutoNum type="arabicPeriod"/>
            </a:pPr>
            <a:r>
              <a:rPr lang="ru-RU" sz="2000" b="1" dirty="0" smtClean="0">
                <a:solidFill>
                  <a:srgbClr val="C00000"/>
                </a:solidFill>
              </a:rPr>
              <a:t>Принять участие в подготовке майских мероприятий</a:t>
            </a:r>
          </a:p>
          <a:p>
            <a:pPr marL="457200" lvl="0" indent="-457200">
              <a:lnSpc>
                <a:spcPct val="93000"/>
              </a:lnSpc>
              <a:buFont typeface="+mj-lt"/>
              <a:buAutoNum type="arabicPeriod"/>
            </a:pPr>
            <a:r>
              <a:rPr lang="ru-RU" sz="2000" b="1" dirty="0" smtClean="0">
                <a:solidFill>
                  <a:srgbClr val="C00000"/>
                </a:solidFill>
              </a:rPr>
              <a:t> Уточнить совместно с администрацией график отпусков.</a:t>
            </a:r>
          </a:p>
          <a:p>
            <a:pPr marL="457200" lvl="0" indent="-457200">
              <a:lnSpc>
                <a:spcPct val="93000"/>
              </a:lnSpc>
              <a:buFont typeface="+mj-lt"/>
              <a:buAutoNum type="arabicPeriod"/>
            </a:pPr>
            <a:r>
              <a:rPr lang="ru-RU" sz="2000" b="1" dirty="0" smtClean="0">
                <a:solidFill>
                  <a:srgbClr val="C00000"/>
                </a:solidFill>
              </a:rPr>
              <a:t>Организовать поздравление мужчин, членов Профсоюза,          с праздником, посвященным Дню защитника Отечества.</a:t>
            </a:r>
          </a:p>
          <a:p>
            <a:pPr marL="457200" lvl="0" indent="-457200">
              <a:lnSpc>
                <a:spcPct val="93000"/>
              </a:lnSpc>
              <a:buFont typeface="+mj-lt"/>
              <a:buAutoNum type="arabicPeriod"/>
            </a:pPr>
            <a:r>
              <a:rPr lang="ru-RU" sz="2000" b="1" dirty="0" smtClean="0">
                <a:solidFill>
                  <a:srgbClr val="C00000"/>
                </a:solidFill>
              </a:rPr>
              <a:t> Организовать поздравление с праздником 9 Мая ветеранов педагогического труда- участников Великой Отечественной войны, членов семей умерших ветеранов войны.</a:t>
            </a:r>
          </a:p>
          <a:p>
            <a:pPr marL="457200" lvl="0" indent="-457200">
              <a:lnSpc>
                <a:spcPct val="93000"/>
              </a:lnSpc>
              <a:buFont typeface="+mj-lt"/>
              <a:buAutoNum type="arabicPeriod"/>
            </a:pPr>
            <a:r>
              <a:rPr lang="ru-RU" sz="2000" b="1" dirty="0" smtClean="0">
                <a:solidFill>
                  <a:srgbClr val="C00000"/>
                </a:solidFill>
              </a:rPr>
              <a:t> Принять участие в разработке и проведении мероприятий по подготовке учреждения к новому учебному году. </a:t>
            </a:r>
          </a:p>
          <a:p>
            <a:pPr marL="457200" lvl="0" indent="-457200">
              <a:lnSpc>
                <a:spcPct val="93000"/>
              </a:lnSpc>
              <a:buFont typeface="+mj-lt"/>
              <a:buAutoNum type="arabicPeriod"/>
            </a:pPr>
            <a:r>
              <a:rPr lang="ru-RU" sz="2000" b="1" dirty="0" smtClean="0">
                <a:solidFill>
                  <a:srgbClr val="C00000"/>
                </a:solidFill>
              </a:rPr>
              <a:t>Согласовать с администрацией образовательного учреждения график используемого рабочего времени педагогов в летний период в соответствии  с их учебной нагрузкой.</a:t>
            </a:r>
          </a:p>
          <a:p>
            <a:pPr marL="457200" lvl="0" indent="-457200">
              <a:lnSpc>
                <a:spcPct val="93000"/>
              </a:lnSpc>
              <a:buFont typeface="+mj-lt"/>
              <a:buAutoNum type="arabicPeriod"/>
            </a:pPr>
            <a:r>
              <a:rPr lang="ru-RU" sz="2000" b="1" dirty="0" smtClean="0">
                <a:solidFill>
                  <a:srgbClr val="C00000"/>
                </a:solidFill>
              </a:rPr>
              <a:t>На профсоюзном собрании или расширенном заседании профкома подвести итоги работы профкома за учебный год.</a:t>
            </a:r>
          </a:p>
          <a:p>
            <a:pPr marL="457200" lvl="0" indent="-457200">
              <a:lnSpc>
                <a:spcPct val="93000"/>
              </a:lnSpc>
              <a:buFont typeface="+mj-lt"/>
              <a:buAutoNum type="arabicPeriod"/>
            </a:pPr>
            <a:r>
              <a:rPr lang="ru-RU" sz="2000" b="1" dirty="0" smtClean="0">
                <a:solidFill>
                  <a:srgbClr val="C00000"/>
                </a:solidFill>
              </a:rPr>
              <a:t>Подготовить материалы для награждения лучших профсоюзных активистов</a:t>
            </a:r>
            <a:r>
              <a:rPr lang="ru-RU" sz="2000" dirty="0" smtClean="0">
                <a:solidFill>
                  <a:srgbClr val="C00000"/>
                </a:solidFill>
              </a:rPr>
              <a:t>.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32656"/>
            <a:ext cx="8504656" cy="122674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lnSpc>
                <a:spcPct val="97000"/>
              </a:lnSpc>
            </a:pPr>
            <a:endParaRPr lang="ru-RU" sz="1000" b="1" dirty="0" smtClean="0">
              <a:solidFill>
                <a:srgbClr val="99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7000"/>
              </a:lnSpc>
            </a:pPr>
            <a:r>
              <a:rPr lang="ru-RU" sz="2800" b="1" dirty="0" smtClean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Годовая </a:t>
            </a:r>
            <a:r>
              <a:rPr lang="ru-RU" sz="2800" b="1" dirty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циклограмма </a:t>
            </a:r>
            <a:r>
              <a:rPr lang="ru-RU" sz="2800" b="1" dirty="0" smtClean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 </a:t>
            </a:r>
            <a:r>
              <a:rPr lang="kk-KZ" sz="2800" b="1" dirty="0" smtClean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800" b="1" dirty="0" err="1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редседателя</a:t>
            </a:r>
            <a:r>
              <a:rPr lang="ru-RU" sz="2800" b="1" dirty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 smtClean="0">
              <a:solidFill>
                <a:srgbClr val="99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7000"/>
              </a:lnSpc>
            </a:pPr>
            <a:r>
              <a:rPr lang="ru-RU" sz="2800" b="1" dirty="0" smtClean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первичной </a:t>
            </a:r>
            <a:r>
              <a:rPr lang="ru-RU" sz="2800" b="1" dirty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профсоюзной </a:t>
            </a:r>
            <a:r>
              <a:rPr lang="ru-RU" sz="2800" b="1" dirty="0" smtClean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</a:t>
            </a:r>
          </a:p>
          <a:p>
            <a:pPr algn="ctr">
              <a:lnSpc>
                <a:spcPct val="97000"/>
              </a:lnSpc>
            </a:pPr>
            <a:endParaRPr lang="ru-RU" sz="1000" dirty="0">
              <a:solidFill>
                <a:srgbClr val="99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118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628800"/>
            <a:ext cx="8784976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3000"/>
              </a:lnSpc>
            </a:pPr>
            <a:r>
              <a:rPr lang="ru-RU" sz="2000" b="1" dirty="0">
                <a:solidFill>
                  <a:srgbClr val="0033CC"/>
                </a:solidFill>
              </a:rPr>
              <a:t>Июнь-июль: </a:t>
            </a:r>
            <a:endParaRPr lang="ru-RU" sz="2000" b="1" dirty="0" smtClean="0">
              <a:solidFill>
                <a:srgbClr val="0033CC"/>
              </a:solidFill>
            </a:endParaRPr>
          </a:p>
          <a:p>
            <a:pPr marL="457200" indent="-457200">
              <a:lnSpc>
                <a:spcPct val="93000"/>
              </a:lnSpc>
              <a:buFont typeface="+mj-lt"/>
              <a:buAutoNum type="arabicPeriod"/>
            </a:pPr>
            <a:r>
              <a:rPr lang="ru-RU" sz="2000" b="1" dirty="0" smtClean="0">
                <a:solidFill>
                  <a:srgbClr val="006600"/>
                </a:solidFill>
              </a:rPr>
              <a:t>Осуществлять </a:t>
            </a:r>
            <a:r>
              <a:rPr lang="ru-RU" sz="2000" b="1" dirty="0">
                <a:solidFill>
                  <a:srgbClr val="006600"/>
                </a:solidFill>
              </a:rPr>
              <a:t>контроль за своевременной выплатой отпускных работникам образовательного учреждения.</a:t>
            </a:r>
          </a:p>
          <a:p>
            <a:pPr marL="457200" lvl="0" indent="-457200">
              <a:lnSpc>
                <a:spcPct val="93000"/>
              </a:lnSpc>
              <a:buFont typeface="+mj-lt"/>
              <a:buAutoNum type="arabicPeriod"/>
            </a:pPr>
            <a:r>
              <a:rPr lang="ru-RU" sz="2000" b="1" dirty="0">
                <a:solidFill>
                  <a:srgbClr val="006600"/>
                </a:solidFill>
              </a:rPr>
              <a:t> Провести ревизию профсоюзных документов: оформления профсоюзных билетов, учетных карточек, проверить отметки об уплате профсоюзных взносов.</a:t>
            </a:r>
          </a:p>
          <a:p>
            <a:pPr marL="457200" lvl="0" indent="-457200">
              <a:lnSpc>
                <a:spcPct val="93000"/>
              </a:lnSpc>
              <a:buFont typeface="+mj-lt"/>
              <a:buAutoNum type="arabicPeriod"/>
            </a:pPr>
            <a:r>
              <a:rPr lang="ru-RU" sz="2000" b="1" dirty="0">
                <a:solidFill>
                  <a:srgbClr val="006600"/>
                </a:solidFill>
              </a:rPr>
              <a:t> Подвести итоги выполнения коллективного договора и соглашения по охране труда (если не подводились </a:t>
            </a:r>
            <a:r>
              <a:rPr lang="ru-RU" sz="2000" b="1" dirty="0" smtClean="0">
                <a:solidFill>
                  <a:srgbClr val="006600"/>
                </a:solidFill>
              </a:rPr>
              <a:t>раньше). Представить информацию </a:t>
            </a:r>
            <a:r>
              <a:rPr lang="ru-RU" sz="2000" b="1" dirty="0">
                <a:solidFill>
                  <a:srgbClr val="006600"/>
                </a:solidFill>
              </a:rPr>
              <a:t>в вышестоящую организацию Профсоюза.</a:t>
            </a:r>
          </a:p>
          <a:p>
            <a:pPr marL="457200" lvl="0" indent="-457200">
              <a:lnSpc>
                <a:spcPct val="93000"/>
              </a:lnSpc>
              <a:buFont typeface="+mj-lt"/>
              <a:buAutoNum type="arabicPeriod"/>
            </a:pPr>
            <a:r>
              <a:rPr lang="ru-RU" sz="2000" b="1" dirty="0">
                <a:solidFill>
                  <a:srgbClr val="006600"/>
                </a:solidFill>
              </a:rPr>
              <a:t>Осуществлять контроль за выполнением заявок на оздоровление детей работников образовательного учреждения.</a:t>
            </a:r>
          </a:p>
          <a:p>
            <a:pPr marL="457200" lvl="0" indent="-457200">
              <a:lnSpc>
                <a:spcPct val="93000"/>
              </a:lnSpc>
              <a:buFont typeface="+mj-lt"/>
              <a:buAutoNum type="arabicPeriod"/>
            </a:pPr>
            <a:r>
              <a:rPr lang="ru-RU" sz="2000" b="1" dirty="0" smtClean="0">
                <a:solidFill>
                  <a:srgbClr val="006600"/>
                </a:solidFill>
              </a:rPr>
              <a:t>Оказать </a:t>
            </a:r>
            <a:r>
              <a:rPr lang="ru-RU" sz="2000" b="1" dirty="0">
                <a:solidFill>
                  <a:srgbClr val="006600"/>
                </a:solidFill>
              </a:rPr>
              <a:t>содействие администрации ОУ в организации работы по подготовке учреждения к новому учебному году.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32656"/>
            <a:ext cx="8504656" cy="122674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lnSpc>
                <a:spcPct val="97000"/>
              </a:lnSpc>
            </a:pPr>
            <a:endParaRPr lang="ru-RU" sz="1000" b="1" dirty="0" smtClean="0">
              <a:solidFill>
                <a:srgbClr val="99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7000"/>
              </a:lnSpc>
            </a:pPr>
            <a:r>
              <a:rPr lang="ru-RU" sz="2800" b="1" dirty="0" smtClean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Годовая </a:t>
            </a:r>
            <a:r>
              <a:rPr lang="ru-RU" sz="2800" b="1" dirty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циклограмма </a:t>
            </a:r>
            <a:r>
              <a:rPr lang="ru-RU" sz="2800" b="1" dirty="0" smtClean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 </a:t>
            </a:r>
            <a:r>
              <a:rPr lang="kk-KZ" sz="2800" b="1" dirty="0" smtClean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800" b="1" dirty="0" err="1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редседателя</a:t>
            </a:r>
            <a:r>
              <a:rPr lang="ru-RU" sz="2800" b="1" dirty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 smtClean="0">
              <a:solidFill>
                <a:srgbClr val="99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7000"/>
              </a:lnSpc>
            </a:pPr>
            <a:r>
              <a:rPr lang="ru-RU" sz="2800" b="1" dirty="0" smtClean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первичной </a:t>
            </a:r>
            <a:r>
              <a:rPr lang="ru-RU" sz="2800" b="1" dirty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профсоюзной </a:t>
            </a:r>
            <a:r>
              <a:rPr lang="ru-RU" sz="2800" b="1" dirty="0" smtClean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</a:t>
            </a:r>
          </a:p>
          <a:p>
            <a:pPr algn="ctr">
              <a:lnSpc>
                <a:spcPct val="97000"/>
              </a:lnSpc>
            </a:pPr>
            <a:endParaRPr lang="ru-RU" sz="1000" dirty="0">
              <a:solidFill>
                <a:srgbClr val="99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3125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1\Pictures\Семинар -картинки\fimg2965887_Soveschatelnyie_organy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925"/>
          <a:stretch/>
        </p:blipFill>
        <p:spPr bwMode="auto">
          <a:xfrm>
            <a:off x="2652936" y="5207092"/>
            <a:ext cx="2304256" cy="1617270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5516" y="1484784"/>
            <a:ext cx="8784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0033CC"/>
              </a:solidFill>
            </a:endParaRPr>
          </a:p>
          <a:p>
            <a:r>
              <a:rPr lang="ru-RU" sz="2000" b="1" dirty="0" smtClean="0">
                <a:solidFill>
                  <a:srgbClr val="0033CC"/>
                </a:solidFill>
              </a:rPr>
              <a:t>Август:</a:t>
            </a:r>
            <a:endParaRPr lang="ru-RU" sz="2000" dirty="0" smtClean="0">
              <a:solidFill>
                <a:srgbClr val="0033CC"/>
              </a:solidFill>
            </a:endParaRPr>
          </a:p>
          <a:p>
            <a:endParaRPr lang="ru-RU" sz="2000" b="1" dirty="0" smtClean="0">
              <a:solidFill>
                <a:srgbClr val="0033CC"/>
              </a:solidFill>
            </a:endParaRPr>
          </a:p>
          <a:p>
            <a:pPr marL="266700" indent="-266700"/>
            <a:r>
              <a:rPr lang="ru-RU" sz="2000" b="1" dirty="0" smtClean="0">
                <a:solidFill>
                  <a:srgbClr val="C00000"/>
                </a:solidFill>
              </a:rPr>
              <a:t>1.  Участвовать  в: </a:t>
            </a:r>
          </a:p>
          <a:p>
            <a:pPr marL="266700" indent="-266700"/>
            <a:r>
              <a:rPr lang="ru-RU" sz="2000" b="1" dirty="0" smtClean="0">
                <a:solidFill>
                  <a:srgbClr val="C00000"/>
                </a:solidFill>
              </a:rPr>
              <a:t>     - распределении учебной нагрузки педагогам;</a:t>
            </a:r>
          </a:p>
          <a:p>
            <a:pPr marL="266700" indent="-266700"/>
            <a:r>
              <a:rPr lang="ru-RU" sz="2000" b="1" dirty="0" smtClean="0">
                <a:solidFill>
                  <a:srgbClr val="C00000"/>
                </a:solidFill>
              </a:rPr>
              <a:t>     - составлении расписания уроков (предложить гибкий график для кормящих матерей,  инвалидов, одиноким матерям, воспитывающим детей-инвалидов).</a:t>
            </a:r>
          </a:p>
          <a:p>
            <a:pPr marL="266700" indent="-266700"/>
            <a:r>
              <a:rPr lang="ru-RU" sz="2000" b="1" dirty="0" smtClean="0">
                <a:solidFill>
                  <a:srgbClr val="C00000"/>
                </a:solidFill>
              </a:rPr>
              <a:t>2. Привести </a:t>
            </a:r>
            <a:r>
              <a:rPr lang="ru-RU" sz="2000" b="1" dirty="0">
                <a:solidFill>
                  <a:srgbClr val="C00000"/>
                </a:solidFill>
              </a:rPr>
              <a:t>в порядок делопроизводство профсоюзной организации</a:t>
            </a:r>
            <a:r>
              <a:rPr lang="ru-RU" sz="2000" b="1" dirty="0" smtClean="0">
                <a:solidFill>
                  <a:srgbClr val="C00000"/>
                </a:solidFill>
              </a:rPr>
              <a:t>.</a:t>
            </a:r>
          </a:p>
          <a:p>
            <a:pPr marL="266700" lvl="0" indent="-266700"/>
            <a:r>
              <a:rPr lang="ru-RU" sz="2000" b="1" dirty="0" smtClean="0">
                <a:solidFill>
                  <a:srgbClr val="C00000"/>
                </a:solidFill>
              </a:rPr>
              <a:t>3. Подготовить </a:t>
            </a:r>
            <a:r>
              <a:rPr lang="ru-RU" sz="2000" b="1" dirty="0">
                <a:solidFill>
                  <a:srgbClr val="C00000"/>
                </a:solidFill>
              </a:rPr>
              <a:t>выступление на августовский </a:t>
            </a:r>
            <a:r>
              <a:rPr lang="ru-RU" sz="2000" b="1" dirty="0" smtClean="0">
                <a:solidFill>
                  <a:srgbClr val="C00000"/>
                </a:solidFill>
              </a:rPr>
              <a:t>педсовет.</a:t>
            </a:r>
          </a:p>
          <a:p>
            <a:pPr marL="266700" lvl="0" indent="-266700"/>
            <a:r>
              <a:rPr lang="ru-RU" sz="2000" b="1" dirty="0" smtClean="0">
                <a:solidFill>
                  <a:srgbClr val="C00000"/>
                </a:solidFill>
              </a:rPr>
              <a:t>4. Организовать </a:t>
            </a:r>
            <a:r>
              <a:rPr lang="ru-RU" sz="2000" b="1" dirty="0">
                <a:solidFill>
                  <a:srgbClr val="C00000"/>
                </a:solidFill>
              </a:rPr>
              <a:t>поздравление </a:t>
            </a:r>
            <a:r>
              <a:rPr lang="ru-RU" sz="2000" b="1" dirty="0" smtClean="0">
                <a:solidFill>
                  <a:srgbClr val="C00000"/>
                </a:solidFill>
              </a:rPr>
              <a:t>коллег с </a:t>
            </a:r>
            <a:r>
              <a:rPr lang="ru-RU" sz="2000" b="1" dirty="0">
                <a:solidFill>
                  <a:srgbClr val="C00000"/>
                </a:solidFill>
              </a:rPr>
              <a:t>Днем знаний.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32656"/>
            <a:ext cx="8504656" cy="122674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lnSpc>
                <a:spcPct val="97000"/>
              </a:lnSpc>
            </a:pPr>
            <a:endParaRPr lang="ru-RU" sz="1000" b="1" dirty="0" smtClean="0">
              <a:solidFill>
                <a:srgbClr val="99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7000"/>
              </a:lnSpc>
            </a:pPr>
            <a:r>
              <a:rPr lang="ru-RU" sz="2800" b="1" dirty="0" smtClean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Годовая </a:t>
            </a:r>
            <a:r>
              <a:rPr lang="ru-RU" sz="2800" b="1" dirty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циклограмма </a:t>
            </a:r>
            <a:r>
              <a:rPr lang="ru-RU" sz="2800" b="1" dirty="0" smtClean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 </a:t>
            </a:r>
            <a:r>
              <a:rPr lang="kk-KZ" sz="2800" b="1" dirty="0" smtClean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800" b="1" dirty="0" err="1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редседателя</a:t>
            </a:r>
            <a:r>
              <a:rPr lang="ru-RU" sz="2800" b="1" dirty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 smtClean="0">
              <a:solidFill>
                <a:srgbClr val="99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7000"/>
              </a:lnSpc>
            </a:pPr>
            <a:r>
              <a:rPr lang="ru-RU" sz="2800" b="1" dirty="0" smtClean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первичной </a:t>
            </a:r>
            <a:r>
              <a:rPr lang="ru-RU" sz="2800" b="1" dirty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профсоюзной </a:t>
            </a:r>
            <a:r>
              <a:rPr lang="ru-RU" sz="2800" b="1" dirty="0" smtClean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</a:t>
            </a:r>
          </a:p>
          <a:p>
            <a:pPr algn="ctr">
              <a:lnSpc>
                <a:spcPct val="97000"/>
              </a:lnSpc>
            </a:pPr>
            <a:endParaRPr lang="ru-RU" sz="1000" dirty="0">
              <a:solidFill>
                <a:srgbClr val="99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9635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\Pictures\Семинар -картинки\6601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05" y="1628800"/>
            <a:ext cx="1150101" cy="141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298" y="332656"/>
            <a:ext cx="8507411" cy="1224135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33CC"/>
                </a:solidFill>
              </a:rPr>
              <a:t>Планирование  работы</a:t>
            </a:r>
            <a:endParaRPr lang="ru-RU" sz="3600" b="1" dirty="0">
              <a:solidFill>
                <a:srgbClr val="0033CC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59632" y="2420888"/>
            <a:ext cx="777686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Макет плана работы первичной профсоюзной организации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________________________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kk-K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36096" y="1340768"/>
            <a:ext cx="336612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</a:pPr>
            <a:endParaRPr lang="ru-RU" sz="1400" b="1" dirty="0" smtClean="0">
              <a:solidFill>
                <a:srgbClr val="0033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3429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</a:pPr>
            <a:r>
              <a:rPr lang="ru-RU" sz="1400" b="1" dirty="0" smtClean="0">
                <a:solidFill>
                  <a:srgbClr val="0033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УТВЕРЖДЕН</a:t>
            </a:r>
            <a:endParaRPr lang="ru-RU" sz="1400" b="1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pPr lvl="0" indent="3429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</a:pPr>
            <a:r>
              <a:rPr lang="ru-RU" sz="1400" b="1" dirty="0">
                <a:solidFill>
                  <a:srgbClr val="0033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 заседании профкома</a:t>
            </a:r>
            <a:endParaRPr lang="ru-RU" sz="1400" b="1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pPr lvl="0" indent="3429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</a:pPr>
            <a:r>
              <a:rPr lang="ru-RU" sz="1400" b="1" dirty="0">
                <a:solidFill>
                  <a:srgbClr val="0033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«___» ________ 20__ г. </a:t>
            </a:r>
            <a:endParaRPr lang="ru-RU" sz="1400" b="1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pPr lvl="0" indent="3429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</a:pPr>
            <a:r>
              <a:rPr lang="ru-RU" sz="1400" b="1" dirty="0">
                <a:solidFill>
                  <a:srgbClr val="0033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протокол № ________</a:t>
            </a:r>
            <a:endParaRPr lang="ru-RU" sz="1400" b="1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5733256"/>
            <a:ext cx="727280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</a:pPr>
            <a:r>
              <a:rPr lang="ru-RU" sz="140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Председатель </a:t>
            </a:r>
            <a:endParaRPr lang="ru-RU" sz="9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</a:pPr>
            <a:r>
              <a:rPr lang="ru-RU" sz="140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профсоюзной организации</a:t>
            </a:r>
            <a:r>
              <a:rPr lang="kk-KZ" sz="140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_____________  </a:t>
            </a:r>
            <a:r>
              <a:rPr lang="kk-KZ" sz="140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</a:t>
            </a:r>
            <a:r>
              <a:rPr lang="ru-RU" sz="140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___________________</a:t>
            </a:r>
            <a:endParaRPr lang="ru-RU" sz="9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3429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</a:pPr>
            <a:r>
              <a:rPr lang="kk-KZ" sz="100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			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подпись)            </a:t>
            </a:r>
            <a:r>
              <a:rPr kumimoji="0" lang="kk-KZ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kk-KZ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ФИО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lang="kk-KZ" sz="10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292532"/>
              </p:ext>
            </p:extLst>
          </p:nvPr>
        </p:nvGraphicFramePr>
        <p:xfrm>
          <a:off x="440667" y="3153337"/>
          <a:ext cx="8334673" cy="240847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536052"/>
                <a:gridCol w="2797816"/>
                <a:gridCol w="1706693"/>
                <a:gridCol w="1944216"/>
                <a:gridCol w="1349896"/>
              </a:tblGrid>
              <a:tr h="648631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№ п/п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Мероприятия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Сроки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проведения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Ответственные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Форма завершения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1221">
                <a:tc gridSpan="5"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1400" b="1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Профсоюзные собрания. Заседания профкома</a:t>
                      </a:r>
                      <a:endParaRPr lang="ru-RU" sz="1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943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 marL="68580" marR="68580" marT="0" marB="0"/>
                </a:tc>
              </a:tr>
              <a:tr h="147464">
                <a:tc gridSpan="5"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+mn-lt"/>
                        </a:rPr>
                        <a:t>Организационная работа</a:t>
                      </a:r>
                      <a:endParaRPr lang="ru-RU" sz="1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 marL="68580" marR="68580" marT="0" marB="0"/>
                </a:tc>
              </a:tr>
              <a:tr h="211309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 marL="68580" marR="68580" marT="0" marB="0"/>
                </a:tc>
              </a:tr>
              <a:tr h="235848">
                <a:tc gridSpan="5"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+mn-lt"/>
                        </a:rPr>
                        <a:t>Культурно-массовая  и  спортивная работа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 marL="68580" marR="68580" marT="0" marB="0"/>
                </a:tc>
              </a:tr>
              <a:tr h="249560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 marL="68580" marR="68580" marT="0" marB="0"/>
                </a:tc>
              </a:tr>
              <a:tr h="249503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25618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1\Pictures\Семинар -картинки\6f9e533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777" y="4653136"/>
            <a:ext cx="2375165" cy="178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6781" y="1650886"/>
            <a:ext cx="864096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endParaRPr lang="ru-RU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C00000"/>
                </a:solidFill>
              </a:rPr>
              <a:t>О работе профсоюзной организации за ____________ учебный год.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003300"/>
                </a:solidFill>
              </a:rPr>
              <a:t>О ходе выполнения коллективного договора.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C00000"/>
                </a:solidFill>
              </a:rPr>
              <a:t>О роли профсоюзной организации в создании благоприятного морально-психологического климата в коллективе и укреплении здоровья членов Профсоюза.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003300"/>
                </a:solidFill>
              </a:rPr>
              <a:t>О работе профкома по защите трудовых  и социальных прав работников.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C00000"/>
                </a:solidFill>
              </a:rPr>
              <a:t>О </a:t>
            </a:r>
            <a:r>
              <a:rPr lang="ru-RU" b="1" dirty="0">
                <a:solidFill>
                  <a:srgbClr val="C00000"/>
                </a:solidFill>
              </a:rPr>
              <a:t>взаимодействии профсоюзной организации и администрации по улучшению условий труда работников.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003300"/>
                </a:solidFill>
              </a:rPr>
              <a:t>О работе профкома по защите трудовых </a:t>
            </a:r>
            <a:r>
              <a:rPr lang="ru-RU" b="1" dirty="0" smtClean="0">
                <a:solidFill>
                  <a:srgbClr val="003300"/>
                </a:solidFill>
              </a:rPr>
              <a:t> и социальных прав </a:t>
            </a:r>
            <a:r>
              <a:rPr lang="ru-RU" b="1" dirty="0">
                <a:solidFill>
                  <a:srgbClr val="003300"/>
                </a:solidFill>
              </a:rPr>
              <a:t>работников.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3300"/>
                </a:solidFill>
              </a:rPr>
              <a:t>Об </a:t>
            </a:r>
            <a:r>
              <a:rPr lang="ru-RU" b="1" dirty="0">
                <a:solidFill>
                  <a:srgbClr val="003300"/>
                </a:solidFill>
              </a:rPr>
              <a:t>организации (о подведении итогов) смотра </a:t>
            </a:r>
            <a:endParaRPr lang="ru-RU" b="1" dirty="0" smtClean="0">
              <a:solidFill>
                <a:srgbClr val="003300"/>
              </a:solidFill>
            </a:endParaRPr>
          </a:p>
          <a:p>
            <a:pPr lvl="0"/>
            <a:r>
              <a:rPr lang="ru-RU" b="1" dirty="0" smtClean="0">
                <a:solidFill>
                  <a:srgbClr val="003300"/>
                </a:solidFill>
              </a:rPr>
              <a:t>     (</a:t>
            </a:r>
            <a:r>
              <a:rPr lang="ru-RU" b="1" dirty="0">
                <a:solidFill>
                  <a:srgbClr val="003300"/>
                </a:solidFill>
              </a:rPr>
              <a:t>конкурсов, фестиваля)….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C00000"/>
                </a:solidFill>
              </a:rPr>
              <a:t> Об обсуждении проекта…. (закона, положения, </a:t>
            </a:r>
            <a:endParaRPr lang="ru-RU" b="1" dirty="0" smtClean="0">
              <a:solidFill>
                <a:srgbClr val="C00000"/>
              </a:solidFill>
            </a:endParaRPr>
          </a:p>
          <a:p>
            <a:pPr lvl="0"/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      нормативного </a:t>
            </a:r>
            <a:r>
              <a:rPr lang="ru-RU" b="1" dirty="0">
                <a:solidFill>
                  <a:srgbClr val="C00000"/>
                </a:solidFill>
              </a:rPr>
              <a:t>акта).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003300"/>
                </a:solidFill>
              </a:rPr>
              <a:t>О проекте коллективного договора</a:t>
            </a:r>
            <a:r>
              <a:rPr lang="ru-RU" b="1" dirty="0" smtClean="0">
                <a:solidFill>
                  <a:srgbClr val="003300"/>
                </a:solidFill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46782" y="260648"/>
            <a:ext cx="8401682" cy="127727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33CC"/>
                </a:solidFill>
              </a:rPr>
              <a:t>Примерные темы </a:t>
            </a:r>
            <a:endParaRPr lang="ru-RU" sz="3600" b="1" dirty="0" smtClean="0">
              <a:solidFill>
                <a:srgbClr val="0033CC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0033CC"/>
                </a:solidFill>
              </a:rPr>
              <a:t>профсоюзных собраний</a:t>
            </a:r>
          </a:p>
          <a:p>
            <a:endParaRPr lang="ru-RU" sz="5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159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7115" y="836712"/>
            <a:ext cx="89289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/>
            <a:r>
              <a:rPr lang="ru-RU" sz="2000" b="1" dirty="0">
                <a:solidFill>
                  <a:srgbClr val="C00000"/>
                </a:solidFill>
              </a:rPr>
              <a:t>На этом собрании  избирается председатель первичной профорганизации и профсоюзный комитет,  которые  между собраниями управляют первичной организацией.</a:t>
            </a:r>
          </a:p>
          <a:p>
            <a:pPr indent="432000"/>
            <a:r>
              <a:rPr lang="ru-RU" sz="2000" b="1" dirty="0">
                <a:solidFill>
                  <a:srgbClr val="C00000"/>
                </a:solidFill>
              </a:rPr>
              <a:t>Очень важно, чтобы  в профком были избраны ответственные, творческие, пользующиеся авторитетом  члены профсоюза, к мнению которых прислушиваются и руководители учреждений и члены профсоюза. </a:t>
            </a:r>
          </a:p>
          <a:p>
            <a:pPr indent="432000"/>
            <a:r>
              <a:rPr lang="ru-RU" sz="2000" b="1" dirty="0">
                <a:solidFill>
                  <a:srgbClr val="C00000"/>
                </a:solidFill>
              </a:rPr>
              <a:t>Правильная организация работы по управлению </a:t>
            </a:r>
            <a:r>
              <a:rPr lang="ru-RU" sz="2000" b="1" dirty="0" err="1">
                <a:solidFill>
                  <a:srgbClr val="C00000"/>
                </a:solidFill>
              </a:rPr>
              <a:t>первичкой</a:t>
            </a:r>
            <a:r>
              <a:rPr lang="ru-RU" sz="2000" b="1" dirty="0">
                <a:solidFill>
                  <a:srgbClr val="C00000"/>
                </a:solidFill>
              </a:rPr>
              <a:t> имеет большое значение для стабильной работы учреждения,  морально-психологического климата в коллективе.</a:t>
            </a:r>
          </a:p>
          <a:p>
            <a:pPr indent="432000"/>
            <a:r>
              <a:rPr lang="ru-RU" sz="2000" b="1" dirty="0">
                <a:solidFill>
                  <a:srgbClr val="C00000"/>
                </a:solidFill>
              </a:rPr>
              <a:t>Если работники видят, что профсоюз  действует в их интересах, построил деловые взаимоотношения с администрацией, отстаивает интересы работников,  не только повышается имидж профкома, но и  возрастает желание у работников  активно участвовать в мероприятиях организуемым в коллективе профкомом и администрацией учебного </a:t>
            </a:r>
            <a:r>
              <a:rPr lang="ru-RU" b="1" dirty="0">
                <a:solidFill>
                  <a:srgbClr val="C00000"/>
                </a:solidFill>
              </a:rPr>
              <a:t>заведения. </a:t>
            </a:r>
          </a:p>
        </p:txBody>
      </p:sp>
    </p:spTree>
    <p:extLst>
      <p:ext uri="{BB962C8B-B14F-4D97-AF65-F5344CB8AC3E}">
        <p14:creationId xmlns:p14="http://schemas.microsoft.com/office/powerpoint/2010/main" val="39381843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1\Pictures\Семинар -картинки\eshhe-voprosyi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803502"/>
            <a:ext cx="2438400" cy="174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3508" y="1532985"/>
            <a:ext cx="8712968" cy="5260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7000"/>
              </a:lnSpc>
              <a:buFont typeface="Arial" pitchFamily="34" charset="0"/>
              <a:buChar char="•"/>
            </a:pPr>
            <a:r>
              <a:rPr lang="ru-RU" dirty="0" smtClean="0"/>
              <a:t> </a:t>
            </a:r>
            <a:r>
              <a:rPr lang="ru-RU" sz="1600" b="1" dirty="0" smtClean="0">
                <a:solidFill>
                  <a:srgbClr val="C00000"/>
                </a:solidFill>
              </a:rPr>
              <a:t>О плане работы профкома на учебный год.</a:t>
            </a:r>
          </a:p>
          <a:p>
            <a:pPr marL="285750" indent="-285750">
              <a:lnSpc>
                <a:spcPct val="87000"/>
              </a:lnSpc>
              <a:buFont typeface="Arial" pitchFamily="34" charset="0"/>
              <a:buChar char="•"/>
            </a:pPr>
            <a:r>
              <a:rPr lang="ru-RU" sz="1600" b="1" dirty="0">
                <a:solidFill>
                  <a:srgbClr val="006600"/>
                </a:solidFill>
              </a:rPr>
              <a:t>Об утверждении сметы </a:t>
            </a:r>
            <a:r>
              <a:rPr lang="ru-RU" sz="1600" b="1" dirty="0" smtClean="0">
                <a:solidFill>
                  <a:srgbClr val="006600"/>
                </a:solidFill>
              </a:rPr>
              <a:t>расходов</a:t>
            </a:r>
            <a:r>
              <a:rPr lang="ru-RU" sz="1600" b="1" dirty="0">
                <a:solidFill>
                  <a:srgbClr val="006600"/>
                </a:solidFill>
              </a:rPr>
              <a:t> </a:t>
            </a:r>
            <a:r>
              <a:rPr lang="ru-RU" sz="1600" b="1" dirty="0">
                <a:solidFill>
                  <a:srgbClr val="003300"/>
                </a:solidFill>
              </a:rPr>
              <a:t>(сентябрь).</a:t>
            </a:r>
          </a:p>
          <a:p>
            <a:pPr marL="285750" lvl="0" indent="-285750">
              <a:lnSpc>
                <a:spcPct val="87000"/>
              </a:lnSpc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C00000"/>
                </a:solidFill>
              </a:rPr>
              <a:t>Об участии в Дне труда (сентябрь).</a:t>
            </a:r>
          </a:p>
          <a:p>
            <a:pPr marL="285750" lvl="0" indent="-285750">
              <a:lnSpc>
                <a:spcPct val="87000"/>
              </a:lnSpc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3300"/>
                </a:solidFill>
              </a:rPr>
              <a:t>О</a:t>
            </a:r>
            <a:r>
              <a:rPr lang="kk-KZ" sz="1600" b="1" dirty="0" smtClean="0">
                <a:solidFill>
                  <a:srgbClr val="003300"/>
                </a:solidFill>
              </a:rPr>
              <a:t>б усилении работы по мотивации профсоюзного членства</a:t>
            </a:r>
            <a:endParaRPr lang="ru-RU" sz="1600" b="1" dirty="0" smtClean="0">
              <a:solidFill>
                <a:srgbClr val="003300"/>
              </a:solidFill>
            </a:endParaRPr>
          </a:p>
          <a:p>
            <a:pPr marL="285750" lvl="0" indent="-285750">
              <a:lnSpc>
                <a:spcPct val="87000"/>
              </a:lnSpc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C00000"/>
                </a:solidFill>
              </a:rPr>
              <a:t>О проведении обмена  профсоюзных билетов и </a:t>
            </a:r>
            <a:r>
              <a:rPr lang="ru-RU" sz="1600" b="1" dirty="0">
                <a:solidFill>
                  <a:srgbClr val="C00000"/>
                </a:solidFill>
              </a:rPr>
              <a:t>состоянии профсоюзного </a:t>
            </a:r>
            <a:r>
              <a:rPr lang="ru-RU" sz="1600" b="1" dirty="0" smtClean="0">
                <a:solidFill>
                  <a:srgbClr val="C00000"/>
                </a:solidFill>
              </a:rPr>
              <a:t>членства (февраль).</a:t>
            </a:r>
          </a:p>
          <a:p>
            <a:pPr marL="285750" lvl="0" indent="-285750">
              <a:lnSpc>
                <a:spcPct val="87000"/>
              </a:lnSpc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3300"/>
                </a:solidFill>
              </a:rPr>
              <a:t>О выдвижении  кандидатур представителей </a:t>
            </a:r>
            <a:r>
              <a:rPr lang="ru-RU" sz="1600" b="1" dirty="0">
                <a:solidFill>
                  <a:srgbClr val="003300"/>
                </a:solidFill>
              </a:rPr>
              <a:t>профкома технического инспектора  по охране  труда </a:t>
            </a:r>
            <a:r>
              <a:rPr lang="ru-RU" sz="1600" b="1" dirty="0" smtClean="0">
                <a:solidFill>
                  <a:srgbClr val="003300"/>
                </a:solidFill>
              </a:rPr>
              <a:t>в состав  Производственного совета (февраль)</a:t>
            </a:r>
          </a:p>
          <a:p>
            <a:pPr marL="285750" indent="-285750">
              <a:lnSpc>
                <a:spcPct val="87000"/>
              </a:lnSpc>
              <a:buFont typeface="Arial" pitchFamily="34" charset="0"/>
              <a:buChar char="•"/>
            </a:pPr>
            <a:r>
              <a:rPr lang="ru-RU" sz="1600" b="1" dirty="0">
                <a:solidFill>
                  <a:srgbClr val="C00000"/>
                </a:solidFill>
              </a:rPr>
              <a:t>О представлении интересов работников  при  разработке  и подготовке проекта коллективного договора</a:t>
            </a:r>
            <a:r>
              <a:rPr lang="ru-RU" sz="1600" b="1" dirty="0" smtClean="0">
                <a:solidFill>
                  <a:srgbClr val="C00000"/>
                </a:solidFill>
              </a:rPr>
              <a:t>. Выдвижение представителей профкома в двустороннюю комиссию.</a:t>
            </a:r>
            <a:endParaRPr lang="ru-RU" sz="1600" b="1" dirty="0">
              <a:solidFill>
                <a:srgbClr val="C00000"/>
              </a:solidFill>
            </a:endParaRPr>
          </a:p>
          <a:p>
            <a:pPr marL="285750" lvl="0" indent="-285750">
              <a:lnSpc>
                <a:spcPct val="87000"/>
              </a:lnSpc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smtClean="0">
                <a:solidFill>
                  <a:srgbClr val="003300"/>
                </a:solidFill>
              </a:rPr>
              <a:t>О работе комиссии профкома по организационно-массовой работе, культурно массовой и по работе с молодыми специалистами.</a:t>
            </a:r>
          </a:p>
          <a:p>
            <a:pPr marL="285750" lvl="0" indent="-285750">
              <a:lnSpc>
                <a:spcPct val="87000"/>
              </a:lnSpc>
              <a:buFont typeface="Arial" pitchFamily="34" charset="0"/>
              <a:buChar char="•"/>
            </a:pPr>
            <a:r>
              <a:rPr lang="ru-RU" sz="1600" b="1" dirty="0">
                <a:solidFill>
                  <a:srgbClr val="C00000"/>
                </a:solidFill>
              </a:rPr>
              <a:t>О</a:t>
            </a:r>
            <a:r>
              <a:rPr lang="ru-RU" sz="1600" b="1" dirty="0" smtClean="0">
                <a:solidFill>
                  <a:srgbClr val="C00000"/>
                </a:solidFill>
              </a:rPr>
              <a:t> расходовании профсоюзных средств.</a:t>
            </a:r>
          </a:p>
          <a:p>
            <a:pPr marL="285750" lvl="0" indent="-285750">
              <a:lnSpc>
                <a:spcPct val="87000"/>
              </a:lnSpc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3300"/>
                </a:solidFill>
              </a:rPr>
              <a:t>Об организации работы профсоюзного кружка по правовым знаниям.</a:t>
            </a:r>
          </a:p>
          <a:p>
            <a:pPr marL="285750" lvl="0" indent="-285750">
              <a:lnSpc>
                <a:spcPct val="87000"/>
              </a:lnSpc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C00000"/>
                </a:solidFill>
              </a:rPr>
              <a:t>О результатах проверки….. (в соответствии с планом).</a:t>
            </a:r>
          </a:p>
          <a:p>
            <a:pPr marL="285750" lvl="0" indent="-285750">
              <a:lnSpc>
                <a:spcPct val="87000"/>
              </a:lnSpc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3300"/>
                </a:solidFill>
              </a:rPr>
              <a:t>О подготовке к отчетно-выборному профсоюзному собранию </a:t>
            </a:r>
          </a:p>
          <a:p>
            <a:pPr lvl="0">
              <a:lnSpc>
                <a:spcPct val="87000"/>
              </a:lnSpc>
            </a:pPr>
            <a:r>
              <a:rPr lang="ru-RU" sz="1600" b="1" dirty="0">
                <a:solidFill>
                  <a:srgbClr val="003300"/>
                </a:solidFill>
              </a:rPr>
              <a:t> </a:t>
            </a:r>
            <a:r>
              <a:rPr lang="ru-RU" sz="1600" b="1" dirty="0" smtClean="0">
                <a:solidFill>
                  <a:srgbClr val="003300"/>
                </a:solidFill>
              </a:rPr>
              <a:t>    (при необходимости).</a:t>
            </a:r>
          </a:p>
          <a:p>
            <a:pPr marL="285750" lvl="0" indent="-285750">
              <a:lnSpc>
                <a:spcPct val="87000"/>
              </a:lnSpc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C00000"/>
                </a:solidFill>
              </a:rPr>
              <a:t>О выделении средств со счета первичной профсоюзной </a:t>
            </a:r>
          </a:p>
          <a:p>
            <a:pPr marL="285750" lvl="0" indent="-285750">
              <a:lnSpc>
                <a:spcPct val="87000"/>
              </a:lnSpc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C00000"/>
                </a:solidFill>
              </a:rPr>
              <a:t>организации для проведения…..</a:t>
            </a:r>
          </a:p>
          <a:p>
            <a:pPr marL="285750" lvl="0" indent="-285750">
              <a:lnSpc>
                <a:spcPct val="87000"/>
              </a:lnSpc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3300"/>
                </a:solidFill>
              </a:rPr>
              <a:t>О представлении к  награждению Почетной грамотой или Благодарственным</a:t>
            </a:r>
          </a:p>
          <a:p>
            <a:pPr marL="285750" lvl="0" indent="-285750">
              <a:lnSpc>
                <a:spcPct val="87000"/>
              </a:lnSpc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3300"/>
                </a:solidFill>
              </a:rPr>
              <a:t> письмом члена Профсоюза.</a:t>
            </a:r>
          </a:p>
          <a:p>
            <a:pPr marL="285750" lvl="0" indent="-285750">
              <a:lnSpc>
                <a:spcPct val="87000"/>
              </a:lnSpc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C00000"/>
                </a:solidFill>
              </a:rPr>
              <a:t>О выделении благотворительной помощи члену Профсоюза ___________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9532" y="332656"/>
            <a:ext cx="8496944" cy="120032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33CC"/>
                </a:solidFill>
              </a:rPr>
              <a:t>Примерные вопросы </a:t>
            </a:r>
            <a:endParaRPr lang="ru-RU" sz="3600" b="1" dirty="0" smtClean="0">
              <a:solidFill>
                <a:srgbClr val="0033CC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0033CC"/>
                </a:solidFill>
              </a:rPr>
              <a:t>на </a:t>
            </a:r>
            <a:r>
              <a:rPr lang="ru-RU" sz="3600" b="1" dirty="0">
                <a:solidFill>
                  <a:srgbClr val="0033CC"/>
                </a:solidFill>
              </a:rPr>
              <a:t>заседание профкома</a:t>
            </a:r>
            <a:endParaRPr lang="ru-RU" sz="36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6682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Pictures\Семинар -картинки\сплоченность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45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0"/>
            <a:ext cx="8229600" cy="49378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Один </a:t>
            </a:r>
            <a:r>
              <a:rPr lang="ru-RU" sz="3600" b="1" dirty="0">
                <a:solidFill>
                  <a:srgbClr val="FF0000"/>
                </a:solidFill>
              </a:rPr>
              <a:t>из главных критериев деятельности председателя профсоюзного комитета – качественное укрепление профсоюза. 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0033CC"/>
                </a:solidFill>
              </a:rPr>
              <a:t>Самый </a:t>
            </a:r>
            <a:r>
              <a:rPr lang="ru-RU" sz="3600" b="1" dirty="0">
                <a:solidFill>
                  <a:srgbClr val="0033CC"/>
                </a:solidFill>
              </a:rPr>
              <a:t>важный мотивационный фактор – </a:t>
            </a:r>
            <a:r>
              <a:rPr lang="ru-RU" sz="3600" b="1" dirty="0" smtClean="0">
                <a:solidFill>
                  <a:srgbClr val="0033CC"/>
                </a:solidFill>
              </a:rPr>
              <a:t>те </a:t>
            </a:r>
            <a:r>
              <a:rPr lang="ru-RU" sz="3600" b="1" dirty="0">
                <a:solidFill>
                  <a:srgbClr val="0033CC"/>
                </a:solidFill>
              </a:rPr>
              <a:t>дела и результаты, которые каждый работник </a:t>
            </a:r>
            <a:r>
              <a:rPr lang="ru-RU" sz="3600" b="1" dirty="0" smtClean="0">
                <a:solidFill>
                  <a:srgbClr val="0033CC"/>
                </a:solidFill>
              </a:rPr>
              <a:t>коллектива  </a:t>
            </a:r>
            <a:r>
              <a:rPr lang="ru-RU" sz="3600" b="1" dirty="0">
                <a:solidFill>
                  <a:srgbClr val="0033CC"/>
                </a:solidFill>
              </a:rPr>
              <a:t>может увидеть, оценить и убедиться, </a:t>
            </a:r>
            <a:endParaRPr lang="ru-RU" sz="3600" b="1" dirty="0" smtClean="0">
              <a:solidFill>
                <a:srgbClr val="0033CC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0033CC"/>
                </a:solidFill>
              </a:rPr>
              <a:t>что профсоюз </a:t>
            </a:r>
            <a:r>
              <a:rPr lang="ru-RU" sz="3600" b="1" dirty="0">
                <a:solidFill>
                  <a:srgbClr val="0033CC"/>
                </a:solidFill>
              </a:rPr>
              <a:t>ему </a:t>
            </a:r>
            <a:r>
              <a:rPr lang="ru-RU" sz="3600" b="1" dirty="0" smtClean="0">
                <a:solidFill>
                  <a:srgbClr val="0033CC"/>
                </a:solidFill>
              </a:rPr>
              <a:t>необходим. </a:t>
            </a:r>
            <a:endParaRPr lang="ru-RU" sz="36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387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988840"/>
            <a:ext cx="86409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C00000"/>
                </a:solidFill>
              </a:rPr>
              <a:t>Трудовым </a:t>
            </a:r>
            <a:r>
              <a:rPr lang="ru-RU" sz="2800" b="1" dirty="0">
                <a:solidFill>
                  <a:srgbClr val="C00000"/>
                </a:solidFill>
              </a:rPr>
              <a:t>кодексом РК, 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C00000"/>
                </a:solidFill>
              </a:rPr>
              <a:t>Законами </a:t>
            </a:r>
            <a:r>
              <a:rPr lang="ru-RU" sz="2800" b="1" dirty="0">
                <a:solidFill>
                  <a:srgbClr val="C00000"/>
                </a:solidFill>
              </a:rPr>
              <a:t>РК «О </a:t>
            </a:r>
            <a:r>
              <a:rPr lang="ru-RU" sz="2800" b="1" dirty="0" smtClean="0">
                <a:solidFill>
                  <a:srgbClr val="C00000"/>
                </a:solidFill>
              </a:rPr>
              <a:t>профессиональных союзах</a:t>
            </a:r>
            <a:r>
              <a:rPr lang="ru-RU" sz="2800" b="1" dirty="0">
                <a:solidFill>
                  <a:srgbClr val="C00000"/>
                </a:solidFill>
              </a:rPr>
              <a:t>», </a:t>
            </a:r>
            <a:r>
              <a:rPr lang="ru-RU" sz="2800" b="1" dirty="0" smtClean="0">
                <a:solidFill>
                  <a:srgbClr val="C00000"/>
                </a:solidFill>
              </a:rPr>
              <a:t>      «</a:t>
            </a:r>
            <a:r>
              <a:rPr lang="ru-RU" sz="2800" b="1" dirty="0">
                <a:solidFill>
                  <a:srgbClr val="C00000"/>
                </a:solidFill>
              </a:rPr>
              <a:t>Об общественных объединениях</a:t>
            </a:r>
            <a:r>
              <a:rPr lang="ru-RU" sz="2800" b="1" dirty="0" smtClean="0">
                <a:solidFill>
                  <a:srgbClr val="C00000"/>
                </a:solidFill>
              </a:rPr>
              <a:t>»,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b="1" dirty="0">
                <a:solidFill>
                  <a:srgbClr val="C00000"/>
                </a:solidFill>
              </a:rPr>
              <a:t>Н</a:t>
            </a:r>
            <a:r>
              <a:rPr lang="ru-RU" sz="2800" b="1" dirty="0" smtClean="0">
                <a:solidFill>
                  <a:srgbClr val="C00000"/>
                </a:solidFill>
              </a:rPr>
              <a:t>ормативными актами профсоюза: 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>
                <a:solidFill>
                  <a:srgbClr val="993366"/>
                </a:solidFill>
              </a:rPr>
              <a:t>Уставом, 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>
                <a:solidFill>
                  <a:srgbClr val="993366"/>
                </a:solidFill>
              </a:rPr>
              <a:t>Положением о первичной организации,  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>
                <a:solidFill>
                  <a:srgbClr val="993366"/>
                </a:solidFill>
              </a:rPr>
              <a:t>Инструкцией  о порядке  учета членов профсоюза  и оформлении профсоюзных документов и др.</a:t>
            </a:r>
            <a:endParaRPr lang="ru-RU" sz="3000" dirty="0">
              <a:solidFill>
                <a:srgbClr val="993366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32656"/>
            <a:ext cx="8640960" cy="123110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endParaRPr lang="ru-RU" sz="1000" b="1" dirty="0" smtClean="0">
              <a:solidFill>
                <a:srgbClr val="0033CC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33CC"/>
                </a:solidFill>
              </a:rPr>
              <a:t>ДЕЯТЕЛЬНОСТЬ </a:t>
            </a:r>
            <a:r>
              <a:rPr lang="ru-RU" sz="3200" b="1" dirty="0">
                <a:solidFill>
                  <a:srgbClr val="0033CC"/>
                </a:solidFill>
              </a:rPr>
              <a:t>ПРОФСОЮЗОВ </a:t>
            </a:r>
          </a:p>
          <a:p>
            <a:pPr algn="ctr"/>
            <a:r>
              <a:rPr lang="ru-RU" sz="3200" b="1" dirty="0" smtClean="0">
                <a:solidFill>
                  <a:srgbClr val="0033CC"/>
                </a:solidFill>
              </a:rPr>
              <a:t>РЕГЛАМЕНТИРУЕТСЯ:</a:t>
            </a:r>
            <a:endParaRPr lang="ru-RU" sz="32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503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Pictures\Семинар -картинки\creati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407024"/>
            <a:ext cx="2450976" cy="245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479776"/>
          </a:xfrm>
        </p:spPr>
        <p:txBody>
          <a:bodyPr/>
          <a:lstStyle/>
          <a:p>
            <a:pPr marL="0" indent="0" algn="ctr">
              <a:buNone/>
            </a:pPr>
            <a:endParaRPr lang="ru-RU" sz="1600" b="1" dirty="0" smtClean="0">
              <a:solidFill>
                <a:srgbClr val="0033CC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33CC"/>
                </a:solidFill>
              </a:rPr>
              <a:t>Условия</a:t>
            </a:r>
            <a:r>
              <a:rPr lang="ru-RU" b="1" dirty="0">
                <a:solidFill>
                  <a:srgbClr val="0033CC"/>
                </a:solidFill>
              </a:rPr>
              <a:t>, членство, взаимоотношения </a:t>
            </a:r>
            <a:endParaRPr lang="ru-RU" b="1" dirty="0" smtClean="0">
              <a:solidFill>
                <a:srgbClr val="0033CC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33CC"/>
                </a:solidFill>
              </a:rPr>
              <a:t>между </a:t>
            </a:r>
            <a:r>
              <a:rPr lang="ru-RU" b="1" dirty="0">
                <a:solidFill>
                  <a:srgbClr val="0033CC"/>
                </a:solidFill>
              </a:rPr>
              <a:t>звеньями профсоюзной системы, </a:t>
            </a:r>
            <a:endParaRPr lang="ru-RU" b="1" dirty="0" smtClean="0">
              <a:solidFill>
                <a:srgbClr val="0033CC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33CC"/>
                </a:solidFill>
              </a:rPr>
              <a:t>между </a:t>
            </a:r>
            <a:r>
              <a:rPr lang="ru-RU" b="1" dirty="0">
                <a:solidFill>
                  <a:srgbClr val="0033CC"/>
                </a:solidFill>
              </a:rPr>
              <a:t>профсоюзными органами </a:t>
            </a:r>
            <a:endParaRPr lang="ru-RU" b="1" dirty="0" smtClean="0">
              <a:solidFill>
                <a:srgbClr val="0033CC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33CC"/>
                </a:solidFill>
              </a:rPr>
              <a:t>и </a:t>
            </a:r>
            <a:r>
              <a:rPr lang="ru-RU" b="1" dirty="0">
                <a:solidFill>
                  <a:srgbClr val="0033CC"/>
                </a:solidFill>
              </a:rPr>
              <a:t>членами </a:t>
            </a:r>
            <a:r>
              <a:rPr lang="ru-RU" b="1" dirty="0" smtClean="0">
                <a:solidFill>
                  <a:srgbClr val="0033CC"/>
                </a:solidFill>
              </a:rPr>
              <a:t>профсоюза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33CC"/>
                </a:solidFill>
              </a:rPr>
              <a:t> </a:t>
            </a:r>
            <a:r>
              <a:rPr lang="ru-RU" sz="3000" b="1" cap="all" dirty="0" smtClean="0">
                <a:solidFill>
                  <a:srgbClr val="C00000"/>
                </a:solidFill>
              </a:rPr>
              <a:t>регулируется нормами </a:t>
            </a:r>
          </a:p>
          <a:p>
            <a:pPr marL="0" indent="0" algn="ctr">
              <a:buNone/>
            </a:pPr>
            <a:r>
              <a:rPr lang="ru-RU" sz="3000" b="1" cap="all" dirty="0" smtClean="0">
                <a:solidFill>
                  <a:srgbClr val="C00000"/>
                </a:solidFill>
              </a:rPr>
              <a:t>уставов </a:t>
            </a:r>
            <a:r>
              <a:rPr lang="ru-RU" sz="3000" b="1" cap="all" dirty="0">
                <a:solidFill>
                  <a:srgbClr val="C00000"/>
                </a:solidFill>
              </a:rPr>
              <a:t>профсоюзов.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404663"/>
            <a:ext cx="8411149" cy="113877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ВНУТРИПРОФСОЮЗНАЯ   ДЕЯТЕЛЬНОСТЬ</a:t>
            </a:r>
          </a:p>
          <a:p>
            <a:pPr algn="ctr"/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512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/>
          <p:cNvSpPr/>
          <p:nvPr/>
        </p:nvSpPr>
        <p:spPr>
          <a:xfrm>
            <a:off x="2699792" y="2717304"/>
            <a:ext cx="3536776" cy="224654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rgbClr val="6600CC"/>
                </a:solidFill>
              </a:rPr>
              <a:t>Положение </a:t>
            </a:r>
          </a:p>
          <a:p>
            <a:pPr algn="ctr"/>
            <a:r>
              <a:rPr lang="ru-RU" sz="2600" b="1" dirty="0" smtClean="0">
                <a:solidFill>
                  <a:srgbClr val="6600CC"/>
                </a:solidFill>
              </a:rPr>
              <a:t>о первичной организации </a:t>
            </a:r>
            <a:endParaRPr lang="ru-RU" sz="2600" b="1" dirty="0">
              <a:solidFill>
                <a:srgbClr val="6600CC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24935" cy="1152128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l"/>
            <a:r>
              <a:rPr lang="ru-RU" sz="3800" b="1" dirty="0" smtClean="0">
                <a:solidFill>
                  <a:srgbClr val="FF0000"/>
                </a:solidFill>
              </a:rPr>
              <a:t>    </a:t>
            </a:r>
            <a:r>
              <a:rPr lang="ru-RU" sz="3800" b="1" dirty="0" smtClean="0">
                <a:solidFill>
                  <a:srgbClr val="FF0000"/>
                </a:solidFill>
                <a:latin typeface="+mn-lt"/>
              </a:rPr>
              <a:t>ПРАВА</a:t>
            </a:r>
            <a:endParaRPr lang="ru-RU" sz="3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4687282" y="1340768"/>
            <a:ext cx="4392488" cy="5553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r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rgbClr val="0033CC"/>
                </a:solidFill>
              </a:rPr>
              <a:t>проводить работу по  вовлечению в профсоюз;</a:t>
            </a:r>
          </a:p>
          <a:p>
            <a:pPr algn="r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rgbClr val="0033CC"/>
                </a:solidFill>
              </a:rPr>
              <a:t>проявлять солидарность в защите прав и интересов членов профсоюза;</a:t>
            </a:r>
          </a:p>
          <a:p>
            <a:pPr lvl="0" algn="r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rgbClr val="0033CC"/>
                </a:solidFill>
              </a:rPr>
              <a:t>выполнять </a:t>
            </a:r>
            <a:r>
              <a:rPr lang="ru-RU" sz="1400" b="1" dirty="0">
                <a:solidFill>
                  <a:srgbClr val="0033CC"/>
                </a:solidFill>
              </a:rPr>
              <a:t>Устав Профсоюза;</a:t>
            </a:r>
          </a:p>
          <a:p>
            <a:pPr lvl="0" algn="r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rgbClr val="0033CC"/>
                </a:solidFill>
              </a:rPr>
              <a:t>разрабатывать </a:t>
            </a:r>
            <a:r>
              <a:rPr lang="ru-RU" sz="1400" b="1" dirty="0">
                <a:solidFill>
                  <a:srgbClr val="0033CC"/>
                </a:solidFill>
              </a:rPr>
              <a:t>и заключать коллективный договор, </a:t>
            </a:r>
            <a:r>
              <a:rPr lang="ru-RU" sz="1400" b="1" i="1" dirty="0">
                <a:solidFill>
                  <a:srgbClr val="0033CC"/>
                </a:solidFill>
              </a:rPr>
              <a:t> </a:t>
            </a:r>
            <a:r>
              <a:rPr lang="ru-RU" sz="1400" b="1" dirty="0">
                <a:solidFill>
                  <a:srgbClr val="0033CC"/>
                </a:solidFill>
              </a:rPr>
              <a:t>контролировать его выполнение;</a:t>
            </a:r>
          </a:p>
          <a:p>
            <a:pPr lvl="0" algn="r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rgbClr val="0033CC"/>
                </a:solidFill>
              </a:rPr>
              <a:t>соблюдать финансовую дисциплину;</a:t>
            </a:r>
            <a:endParaRPr lang="ru-RU" sz="1400" b="1" dirty="0">
              <a:solidFill>
                <a:srgbClr val="0033CC"/>
              </a:solidFill>
            </a:endParaRPr>
          </a:p>
          <a:p>
            <a:pPr lvl="0" algn="r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rgbClr val="0033CC"/>
                </a:solidFill>
              </a:rPr>
              <a:t>осуществлять контроль за полнотой и своевременностью перечисления профсоюзных взносов работодателем;</a:t>
            </a:r>
          </a:p>
          <a:p>
            <a:pPr lvl="0" algn="r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rgbClr val="0033CC"/>
                </a:solidFill>
              </a:rPr>
              <a:t>представлять в вышестоящие профсоюзные органы статистические сведения, финансовую отчетность и другую информацию по установленным формам;</a:t>
            </a:r>
          </a:p>
          <a:p>
            <a:pPr lvl="0" algn="r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rgbClr val="0033CC"/>
                </a:solidFill>
              </a:rPr>
              <a:t>вносить на рассмотрение собрания (конференции),  выборных коллегиальных профсоюзных органов вопросы, предложенные вышестоящим профсоюзным органом;</a:t>
            </a:r>
          </a:p>
          <a:p>
            <a:pPr lvl="0" algn="r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rgbClr val="0033CC"/>
                </a:solidFill>
              </a:rPr>
              <a:t>не допускать действий, наносящих вред и причиняющих ущерб Профсоюзу, организациям </a:t>
            </a:r>
            <a:r>
              <a:rPr lang="ru-RU" sz="1400" b="1" dirty="0" smtClean="0">
                <a:solidFill>
                  <a:srgbClr val="0033CC"/>
                </a:solidFill>
              </a:rPr>
              <a:t>профсоюза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756065" y="462371"/>
            <a:ext cx="4104456" cy="71501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3800" b="1" dirty="0" smtClean="0">
                <a:solidFill>
                  <a:srgbClr val="0033CC"/>
                </a:solidFill>
                <a:latin typeface="+mn-lt"/>
              </a:rPr>
              <a:t>ОБЯЗАННОСТИ</a:t>
            </a:r>
            <a:endParaRPr lang="ru-RU" sz="3800" b="1" dirty="0">
              <a:solidFill>
                <a:srgbClr val="0033CC"/>
              </a:solidFill>
              <a:latin typeface="+mn-lt"/>
            </a:endParaRPr>
          </a:p>
        </p:txBody>
      </p:sp>
      <p:sp>
        <p:nvSpPr>
          <p:cNvPr id="6" name="Стрелка вниз 5"/>
          <p:cNvSpPr/>
          <p:nvPr/>
        </p:nvSpPr>
        <p:spPr>
          <a:xfrm rot="5400000">
            <a:off x="4010838" y="544545"/>
            <a:ext cx="669758" cy="68313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6200000">
            <a:off x="3057800" y="509665"/>
            <a:ext cx="715019" cy="710951"/>
          </a:xfrm>
          <a:prstGeom prst="downArrow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0" y="1340768"/>
            <a:ext cx="4207735" cy="519966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rgbClr val="FF0000"/>
                </a:solidFill>
              </a:rPr>
              <a:t>осуществлять прием и исключение из профсоюза; </a:t>
            </a:r>
          </a:p>
          <a:p>
            <a:pPr>
              <a:lnSpc>
                <a:spcPct val="9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rgbClr val="FF0000"/>
                </a:solidFill>
              </a:rPr>
              <a:t>делегировать своих представителей в профсоюзные органы, отзывать и заменять их;</a:t>
            </a:r>
          </a:p>
          <a:p>
            <a:pPr>
              <a:lnSpc>
                <a:spcPct val="9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rgbClr val="FF0000"/>
                </a:solidFill>
              </a:rPr>
              <a:t>обращаться с ходатайством о защите прав и интересов членов профсоюза в государственных органах и органах местного самоуправления; </a:t>
            </a:r>
            <a:endParaRPr lang="ru-RU" sz="1400" dirty="0" smtClean="0">
              <a:solidFill>
                <a:srgbClr val="FF0000"/>
              </a:solidFill>
            </a:endParaRPr>
          </a:p>
          <a:p>
            <a:pPr>
              <a:lnSpc>
                <a:spcPct val="9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rgbClr val="FF0000"/>
                </a:solidFill>
              </a:rPr>
              <a:t>представлять интересы работников </a:t>
            </a:r>
          </a:p>
          <a:p>
            <a:pPr marL="0" indent="0">
              <a:lnSpc>
                <a:spcPct val="97000"/>
              </a:lnSpc>
              <a:spcBef>
                <a:spcPts val="0"/>
              </a:spcBef>
              <a:buNone/>
            </a:pPr>
            <a:r>
              <a:rPr lang="ru-RU" sz="1400" b="1" dirty="0">
                <a:solidFill>
                  <a:srgbClr val="FF0000"/>
                </a:solidFill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</a:rPr>
              <a:t>     при проведении коллективных</a:t>
            </a:r>
          </a:p>
          <a:p>
            <a:pPr marL="0" indent="0">
              <a:lnSpc>
                <a:spcPct val="97000"/>
              </a:lnSpc>
              <a:spcBef>
                <a:spcPts val="0"/>
              </a:spcBef>
              <a:buNone/>
            </a:pPr>
            <a:r>
              <a:rPr lang="ru-RU" sz="1400" b="1" dirty="0">
                <a:solidFill>
                  <a:srgbClr val="FF0000"/>
                </a:solidFill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</a:rPr>
              <a:t>     переговоров;</a:t>
            </a:r>
          </a:p>
          <a:p>
            <a:pPr>
              <a:lnSpc>
                <a:spcPct val="9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rgbClr val="FF0000"/>
                </a:solidFill>
              </a:rPr>
              <a:t>пользоваться имуществом профсоюза; </a:t>
            </a:r>
          </a:p>
          <a:p>
            <a:pPr>
              <a:lnSpc>
                <a:spcPct val="9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rgbClr val="FF0000"/>
                </a:solidFill>
              </a:rPr>
              <a:t>использовать возможности территориальной организации профсоюза для обучения профсоюзных кадров и актива, получения и распространения информации; </a:t>
            </a:r>
          </a:p>
          <a:p>
            <a:pPr>
              <a:lnSpc>
                <a:spcPct val="9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rgbClr val="FF0000"/>
                </a:solidFill>
              </a:rPr>
              <a:t>обращаться в вышестоящие профсоюзные органы  с предложениями об организации массовых акций, для получения информации, консультаций, помощи и поддержки; </a:t>
            </a:r>
          </a:p>
          <a:p>
            <a:pPr>
              <a:lnSpc>
                <a:spcPct val="9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rgbClr val="FF0000"/>
                </a:solidFill>
              </a:rPr>
              <a:t>вносить предложения о поощрении членов профсоюза. </a:t>
            </a:r>
            <a:endParaRPr lang="ru-RU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218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81466"/>
            <a:ext cx="6084168" cy="422785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900" b="1" cap="none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900" b="1" cap="none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осуществляется </a:t>
            </a:r>
            <a:r>
              <a:rPr lang="ru-RU" sz="29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9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r>
              <a:rPr lang="ru-RU" sz="29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соответствии </a:t>
            </a:r>
            <a:br>
              <a:rPr lang="ru-RU" sz="2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r>
              <a:rPr lang="ru-RU" sz="2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 Инструкцией, утвержденной  постановлением Исполкома Казахстанского отраслевого профессионального союза работников образования  </a:t>
            </a:r>
            <a:r>
              <a:rPr lang="ru-RU" sz="29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9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r>
              <a:rPr lang="ru-RU" sz="29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науки № 1 п.8  </a:t>
            </a:r>
            <a:r>
              <a:rPr lang="ru-RU" sz="29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9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r>
              <a:rPr lang="ru-RU" sz="29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sz="2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14 ноября 2014 г.</a:t>
            </a:r>
            <a:r>
              <a:rPr lang="ru-RU" sz="2900" b="1" dirty="0">
                <a:solidFill>
                  <a:srgbClr val="000099"/>
                </a:solidFill>
              </a:rPr>
              <a:t> </a:t>
            </a:r>
            <a:r>
              <a:rPr lang="ru-RU" sz="3300" b="1" dirty="0">
                <a:solidFill>
                  <a:srgbClr val="000099"/>
                </a:solidFill>
              </a:rPr>
              <a:t/>
            </a:r>
            <a:br>
              <a:rPr lang="ru-RU" sz="3300" b="1" dirty="0">
                <a:solidFill>
                  <a:srgbClr val="000099"/>
                </a:solidFill>
              </a:rPr>
            </a:br>
            <a:endParaRPr lang="ru-RU" sz="3300" b="1" cap="none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380" y="1517407"/>
            <a:ext cx="2774031" cy="3999825"/>
          </a:xfrm>
          <a:prstGeom prst="rect">
            <a:avLst/>
          </a:prstGeom>
          <a:noFill/>
          <a:ln>
            <a:noFill/>
          </a:ln>
          <a:effectLst/>
          <a:scene3d>
            <a:camera prst="perspectiveRelaxedModerately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188640"/>
            <a:ext cx="8577883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3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/>
                <a:ea typeface="+mj-ea"/>
                <a:cs typeface="+mj-cs"/>
              </a:rPr>
              <a:t>УЧЕТ ЧЛЕНОВ ПРОФСОЮЗА </a:t>
            </a:r>
            <a:br>
              <a:rPr lang="ru-RU" sz="33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/>
                <a:ea typeface="+mj-ea"/>
                <a:cs typeface="+mj-cs"/>
              </a:rPr>
            </a:br>
            <a:r>
              <a:rPr lang="ru-RU" sz="33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/>
                <a:ea typeface="+mj-ea"/>
                <a:cs typeface="+mj-cs"/>
              </a:rPr>
              <a:t>И ОФОРМЛЕНИЕ ПРОФСОЮЗНЫХ ДОКУМЕНТОВ</a:t>
            </a:r>
            <a:br>
              <a:rPr lang="ru-RU" sz="33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/>
                <a:ea typeface="+mj-ea"/>
                <a:cs typeface="+mj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6035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40960" cy="1271257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Вступление в профсоюз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05004" y="1934367"/>
            <a:ext cx="2483002" cy="2209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1600" b="1" i="1" dirty="0">
                <a:solidFill>
                  <a:srgbClr val="C00000"/>
                </a:solidFill>
              </a:rPr>
              <a:t>Одновременно член профсоюза пишет заявление в адрес руководителя </a:t>
            </a:r>
            <a:endParaRPr lang="ru-RU" sz="1600" b="1" i="1" dirty="0" smtClean="0">
              <a:solidFill>
                <a:srgbClr val="C00000"/>
              </a:solidFill>
            </a:endParaRPr>
          </a:p>
          <a:p>
            <a:pPr lvl="0" algn="ctr">
              <a:spcBef>
                <a:spcPct val="20000"/>
              </a:spcBef>
            </a:pPr>
            <a:r>
              <a:rPr lang="ru-RU" sz="1600" b="1" i="1" dirty="0" smtClean="0">
                <a:solidFill>
                  <a:srgbClr val="C00000"/>
                </a:solidFill>
              </a:rPr>
              <a:t>предприятия </a:t>
            </a:r>
            <a:r>
              <a:rPr lang="ru-RU" sz="1600" b="1" i="1" dirty="0">
                <a:solidFill>
                  <a:srgbClr val="C00000"/>
                </a:solidFill>
              </a:rPr>
              <a:t>и </a:t>
            </a:r>
            <a:endParaRPr lang="ru-RU" sz="1600" b="1" i="1" dirty="0" smtClean="0">
              <a:solidFill>
                <a:srgbClr val="C00000"/>
              </a:solidFill>
            </a:endParaRPr>
          </a:p>
          <a:p>
            <a:pPr lvl="0" algn="ctr">
              <a:spcBef>
                <a:spcPct val="20000"/>
              </a:spcBef>
            </a:pPr>
            <a:r>
              <a:rPr lang="ru-RU" sz="1600" b="1" i="1" dirty="0" smtClean="0">
                <a:solidFill>
                  <a:srgbClr val="C00000"/>
                </a:solidFill>
              </a:rPr>
              <a:t>копия </a:t>
            </a:r>
            <a:r>
              <a:rPr lang="ru-RU" sz="1600" b="1" i="1" dirty="0">
                <a:solidFill>
                  <a:srgbClr val="C00000"/>
                </a:solidFill>
              </a:rPr>
              <a:t>заявления </a:t>
            </a:r>
            <a:r>
              <a:rPr lang="ru-RU" sz="1600" b="1" i="1" dirty="0" err="1" smtClean="0">
                <a:solidFill>
                  <a:srgbClr val="C00000"/>
                </a:solidFill>
              </a:rPr>
              <a:t>предсталяется</a:t>
            </a:r>
            <a:r>
              <a:rPr lang="ru-RU" sz="1600" b="1" i="1" dirty="0" smtClean="0">
                <a:solidFill>
                  <a:srgbClr val="C00000"/>
                </a:solidFill>
              </a:rPr>
              <a:t>  </a:t>
            </a:r>
          </a:p>
          <a:p>
            <a:pPr lvl="0" algn="ctr">
              <a:spcBef>
                <a:spcPct val="20000"/>
              </a:spcBef>
            </a:pPr>
            <a:r>
              <a:rPr lang="ru-RU" sz="1600" b="1" i="1" dirty="0" smtClean="0">
                <a:solidFill>
                  <a:srgbClr val="C00000"/>
                </a:solidFill>
              </a:rPr>
              <a:t>в </a:t>
            </a:r>
            <a:r>
              <a:rPr lang="ru-RU" sz="1600" b="1" i="1" dirty="0">
                <a:solidFill>
                  <a:srgbClr val="C00000"/>
                </a:solidFill>
              </a:rPr>
              <a:t>профком. </a:t>
            </a:r>
          </a:p>
        </p:txBody>
      </p:sp>
      <p:pic>
        <p:nvPicPr>
          <p:cNvPr id="1029" name="Picture 5" descr="C:\Users\1\Pictures\Семинар -картинки\Рисунок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89" y="1801496"/>
            <a:ext cx="2466543" cy="369617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1030" name="Picture 6" descr="C:\Users\1\Pictures\Семинар -картинки\Рисунок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405" y="1771417"/>
            <a:ext cx="2452184" cy="366934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7" name="Стрелка вниз 6"/>
          <p:cNvSpPr/>
          <p:nvPr/>
        </p:nvSpPr>
        <p:spPr>
          <a:xfrm>
            <a:off x="1665126" y="1801496"/>
            <a:ext cx="49943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5788006" y="2997738"/>
            <a:ext cx="466311" cy="351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semej.surpa.kz/img/1448460909.jpeg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921"/>
          <a:stretch/>
        </p:blipFill>
        <p:spPr bwMode="auto">
          <a:xfrm>
            <a:off x="3203732" y="4395436"/>
            <a:ext cx="3031865" cy="220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964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60672" cy="1039427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Решение о приеме  в профсоюз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651013"/>
              </p:ext>
            </p:extLst>
          </p:nvPr>
        </p:nvGraphicFramePr>
        <p:xfrm>
          <a:off x="251520" y="4953074"/>
          <a:ext cx="8712966" cy="148312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88032"/>
                <a:gridCol w="1190643"/>
                <a:gridCol w="1016539"/>
                <a:gridCol w="853480"/>
                <a:gridCol w="639513"/>
                <a:gridCol w="1174032"/>
                <a:gridCol w="874955"/>
                <a:gridCol w="777119"/>
                <a:gridCol w="975973"/>
                <a:gridCol w="922680"/>
              </a:tblGrid>
              <a:tr h="852190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№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Ф.И.О. </a:t>
                      </a:r>
                      <a:endParaRPr lang="ru-RU" sz="1200" b="1" dirty="0" smtClean="0">
                        <a:effectLst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члена </a:t>
                      </a:r>
                      <a:r>
                        <a:rPr lang="ru-RU" sz="1200" b="1" dirty="0">
                          <a:effectLst/>
                        </a:rPr>
                        <a:t>профсоюза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Дата</a:t>
                      </a:r>
                      <a:endParaRPr lang="ru-RU" sz="1100" b="1" dirty="0">
                        <a:effectLst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рождения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</a:rPr>
                        <a:t>Долж</a:t>
                      </a:r>
                      <a:r>
                        <a:rPr lang="ru-RU" sz="1200" b="1" dirty="0">
                          <a:effectLst/>
                        </a:rPr>
                        <a:t>-</a:t>
                      </a:r>
                      <a:endParaRPr lang="ru-RU" sz="1100" b="1" dirty="0">
                        <a:effectLst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</a:rPr>
                        <a:t>ность</a:t>
                      </a:r>
                      <a:endParaRPr lang="ru-RU" sz="1100" b="1" dirty="0">
                        <a:effectLst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</a:rPr>
                        <a:t>Образо-вание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Дом.</a:t>
                      </a:r>
                      <a:endParaRPr lang="ru-RU" sz="1100" b="1" dirty="0">
                        <a:effectLst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адрес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Дата вступления</a:t>
                      </a:r>
                      <a:endParaRPr lang="ru-RU" sz="1100" b="1" dirty="0">
                        <a:effectLst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в профсоюз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Роспись</a:t>
                      </a:r>
                      <a:endParaRPr lang="ru-RU" sz="1100" b="1" dirty="0">
                        <a:effectLst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в полу-</a:t>
                      </a:r>
                      <a:r>
                        <a:rPr lang="ru-RU" sz="1200" b="1" dirty="0" err="1">
                          <a:effectLst/>
                        </a:rPr>
                        <a:t>чении</a:t>
                      </a:r>
                      <a:endParaRPr lang="ru-RU" sz="1100" b="1" dirty="0">
                        <a:effectLst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билета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Дата снятия с учета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Причина</a:t>
                      </a:r>
                      <a:endParaRPr lang="ru-RU" sz="1100" b="1" dirty="0">
                        <a:effectLst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выбытия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Приме-</a:t>
                      </a:r>
                      <a:endParaRPr lang="ru-RU" sz="1100" b="1" dirty="0">
                        <a:effectLst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</a:rPr>
                        <a:t>чание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98025" y="3783522"/>
            <a:ext cx="8640959" cy="116955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Журнал учета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членов Казахстанского профсоюза работников образования и науки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 первичной профсоюзной организации _________________________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______________________________________________________________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(наименование организации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8026" y="1916832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99"/>
                </a:solidFill>
              </a:rPr>
              <a:t>Основанием для оформления профсоюзных документов </a:t>
            </a:r>
            <a:endParaRPr lang="ru-RU" b="1" dirty="0" smtClean="0">
              <a:solidFill>
                <a:srgbClr val="000099"/>
              </a:solidFill>
            </a:endParaRPr>
          </a:p>
          <a:p>
            <a:pPr algn="ctr"/>
            <a:r>
              <a:rPr lang="ru-RU" b="1" dirty="0" smtClean="0">
                <a:solidFill>
                  <a:srgbClr val="000099"/>
                </a:solidFill>
              </a:rPr>
              <a:t>вступившим </a:t>
            </a:r>
            <a:r>
              <a:rPr lang="ru-RU" b="1" dirty="0">
                <a:solidFill>
                  <a:srgbClr val="000099"/>
                </a:solidFill>
              </a:rPr>
              <a:t>в профсоюз является </a:t>
            </a:r>
            <a:r>
              <a:rPr lang="ru-RU" b="1" dirty="0">
                <a:solidFill>
                  <a:srgbClr val="C00000"/>
                </a:solidFill>
              </a:rPr>
              <a:t>решение </a:t>
            </a:r>
            <a:r>
              <a:rPr lang="ru-RU" b="1" dirty="0" smtClean="0">
                <a:solidFill>
                  <a:srgbClr val="C00000"/>
                </a:solidFill>
              </a:rPr>
              <a:t>профсоюзного комитета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 </a:t>
            </a:r>
            <a:r>
              <a:rPr lang="ru-RU" b="1" dirty="0">
                <a:solidFill>
                  <a:srgbClr val="C00000"/>
                </a:solidFill>
              </a:rPr>
              <a:t>приеме </a:t>
            </a:r>
            <a:r>
              <a:rPr lang="ru-RU" b="1" dirty="0" smtClean="0">
                <a:solidFill>
                  <a:srgbClr val="000099"/>
                </a:solidFill>
              </a:rPr>
              <a:t>в </a:t>
            </a:r>
            <a:r>
              <a:rPr lang="ru-RU" b="1" dirty="0">
                <a:solidFill>
                  <a:srgbClr val="000099"/>
                </a:solidFill>
              </a:rPr>
              <a:t>ОО «Казахстанский отраслевой профессиональный союз работников образования </a:t>
            </a:r>
            <a:r>
              <a:rPr lang="ru-RU" b="1" dirty="0" smtClean="0">
                <a:solidFill>
                  <a:srgbClr val="000099"/>
                </a:solidFill>
              </a:rPr>
              <a:t>и науки»</a:t>
            </a:r>
            <a:endParaRPr lang="ru-RU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0680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1254</TotalTime>
  <Words>2018</Words>
  <Application>Microsoft Office PowerPoint</Application>
  <PresentationFormat>Экран (4:3)</PresentationFormat>
  <Paragraphs>356</Paragraphs>
  <Slides>31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PowerPoint</vt:lpstr>
      <vt:lpstr>ПРОФСОЮЗНЫЙ  КОМИТЕТ КАК ОРГАН УПРАВЛЕНИЯ ПЕРВИЧНОЙ ОРГАНИЗАЦИЕЙ</vt:lpstr>
      <vt:lpstr>Презентация PowerPoint</vt:lpstr>
      <vt:lpstr>Презентация PowerPoint</vt:lpstr>
      <vt:lpstr>Презентация PowerPoint</vt:lpstr>
      <vt:lpstr>    ПРАВА</vt:lpstr>
      <vt:lpstr> осуществляется  в соответствии  с Инструкцией, утвержденной  постановлением Исполкома Казахстанского отраслевого профессионального союза работников образования   и науки № 1 п.8   от 14 ноября 2014 г.  </vt:lpstr>
      <vt:lpstr>Вступление в профсоюз</vt:lpstr>
      <vt:lpstr>Решение о приеме  в профсоюз</vt:lpstr>
      <vt:lpstr>Оформление  профсоюзных документов</vt:lpstr>
      <vt:lpstr>Учет членов профсоюза</vt:lpstr>
      <vt:lpstr>Профсоюзное членство</vt:lpstr>
      <vt:lpstr>Проверка  учета членов профсоюза</vt:lpstr>
      <vt:lpstr>Основные направления   работы профкома</vt:lpstr>
      <vt:lpstr>  Комиссии профкома  </vt:lpstr>
      <vt:lpstr>Комиссии профкома</vt:lpstr>
      <vt:lpstr>Комиссии профкома</vt:lpstr>
      <vt:lpstr>Комиссии профкома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Планирование  работы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69</dc:creator>
  <cp:lastModifiedBy>1</cp:lastModifiedBy>
  <cp:revision>95</cp:revision>
  <cp:lastPrinted>2019-10-23T05:46:30Z</cp:lastPrinted>
  <dcterms:created xsi:type="dcterms:W3CDTF">2014-12-03T13:41:23Z</dcterms:created>
  <dcterms:modified xsi:type="dcterms:W3CDTF">2019-10-24T09:16:57Z</dcterms:modified>
</cp:coreProperties>
</file>